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4273" r:id="rId1"/>
  </p:sldMasterIdLst>
  <p:notesMasterIdLst>
    <p:notesMasterId r:id="rId33"/>
  </p:notesMasterIdLst>
  <p:sldIdLst>
    <p:sldId id="256" r:id="rId2"/>
    <p:sldId id="257" r:id="rId3"/>
    <p:sldId id="258" r:id="rId4"/>
    <p:sldId id="327" r:id="rId5"/>
    <p:sldId id="270" r:id="rId6"/>
    <p:sldId id="328" r:id="rId7"/>
    <p:sldId id="348" r:id="rId8"/>
    <p:sldId id="349" r:id="rId9"/>
    <p:sldId id="375" r:id="rId10"/>
    <p:sldId id="376" r:id="rId11"/>
    <p:sldId id="379" r:id="rId12"/>
    <p:sldId id="380" r:id="rId13"/>
    <p:sldId id="377" r:id="rId14"/>
    <p:sldId id="378" r:id="rId15"/>
    <p:sldId id="350" r:id="rId16"/>
    <p:sldId id="393" r:id="rId17"/>
    <p:sldId id="381" r:id="rId18"/>
    <p:sldId id="383" r:id="rId19"/>
    <p:sldId id="382" r:id="rId20"/>
    <p:sldId id="384" r:id="rId21"/>
    <p:sldId id="388" r:id="rId22"/>
    <p:sldId id="385" r:id="rId23"/>
    <p:sldId id="386" r:id="rId24"/>
    <p:sldId id="387" r:id="rId25"/>
    <p:sldId id="352" r:id="rId26"/>
    <p:sldId id="389" r:id="rId27"/>
    <p:sldId id="390" r:id="rId28"/>
    <p:sldId id="391" r:id="rId29"/>
    <p:sldId id="392" r:id="rId30"/>
    <p:sldId id="374" r:id="rId31"/>
    <p:sldId id="287" r:id="rId3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Style moyen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9012ECD-51FC-41F1-AA8D-1B2483CD663E}" styleName="Style léger 2 - Accentuation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4511"/>
    <p:restoredTop sz="96327"/>
  </p:normalViewPr>
  <p:slideViewPr>
    <p:cSldViewPr snapToGrid="0" snapToObjects="1">
      <p:cViewPr varScale="1">
        <p:scale>
          <a:sx n="149" d="100"/>
          <a:sy n="149" d="100"/>
        </p:scale>
        <p:origin x="208" y="10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6_5">
  <dgm:title val=""/>
  <dgm:desc val=""/>
  <dgm:catLst>
    <dgm:cat type="accent6" pri="11500"/>
  </dgm:catLst>
  <dgm:styleLbl name="node0">
    <dgm:fillClrLst meth="cycle">
      <a:schemeClr val="accent6">
        <a:alpha val="80000"/>
      </a:schemeClr>
    </dgm:fillClrLst>
    <dgm:linClrLst meth="repeat">
      <a:schemeClr val="lt1"/>
    </dgm:linClrLst>
    <dgm:effectClrLst/>
    <dgm:txLinClrLst/>
    <dgm:txFillClrLst/>
    <dgm:txEffectClrLst/>
  </dgm:styleLbl>
  <dgm:styleLbl name="alignNode1">
    <dgm:fillClrLst>
      <a:schemeClr val="accent6">
        <a:alpha val="90000"/>
      </a:schemeClr>
      <a:schemeClr val="accent6">
        <a:alpha val="50000"/>
      </a:schemeClr>
    </dgm:fillClrLst>
    <dgm:linClrLst>
      <a:schemeClr val="accent6">
        <a:alpha val="90000"/>
      </a:schemeClr>
      <a:schemeClr val="accent6">
        <a:alpha val="50000"/>
      </a:schemeClr>
    </dgm:linClrLst>
    <dgm:effectClrLst/>
    <dgm:txLinClrLst/>
    <dgm:txFillClrLst/>
    <dgm:txEffectClrLst/>
  </dgm:styleLbl>
  <dgm:styleLbl name="node1">
    <dgm:fillClrLst>
      <a:schemeClr val="accent6">
        <a:alpha val="90000"/>
      </a:schemeClr>
      <a:schemeClr val="accent6">
        <a:alpha val="50000"/>
      </a:schemeClr>
    </dgm:fillClrLst>
    <dgm:linClrLst meth="repeat">
      <a:schemeClr val="lt1"/>
    </dgm:linClrLst>
    <dgm:effectClrLst/>
    <dgm:txLinClrLst/>
    <dgm:txFillClrLst/>
    <dgm:txEffectClrLst/>
  </dgm:styleLbl>
  <dgm:styleLbl name="lnNode1">
    <dgm:fillClrLst>
      <a:schemeClr val="accent6">
        <a:shade val="90000"/>
      </a:schemeClr>
      <a:schemeClr val="accent6">
        <a:tint val="50000"/>
        <a:alpha val="50000"/>
      </a:schemeClr>
    </dgm:fillClrLst>
    <dgm:linClrLst meth="repeat">
      <a:schemeClr val="lt1"/>
    </dgm:linClrLst>
    <dgm:effectClrLst/>
    <dgm:txLinClrLst/>
    <dgm:txFillClrLst/>
    <dgm:txEffectClrLst/>
  </dgm:styleLbl>
  <dgm:styleLbl name="vennNode1">
    <dgm:fillClrLst>
      <a:schemeClr val="accent6">
        <a:shade val="80000"/>
        <a:alpha val="50000"/>
      </a:schemeClr>
      <a:schemeClr val="accent6">
        <a:alpha val="80000"/>
      </a:schemeClr>
    </dgm:fillClrLst>
    <dgm:linClrLst meth="repeat">
      <a:schemeClr val="lt1"/>
    </dgm:linClrLst>
    <dgm:effectClrLst/>
    <dgm:txLinClrLst/>
    <dgm:txFillClrLst/>
    <dgm:txEffectClrLst/>
  </dgm:styleLbl>
  <dgm:styleLbl name="node2">
    <dgm:fillClrLst>
      <a:schemeClr val="accent6">
        <a:alpha val="70000"/>
      </a:schemeClr>
    </dgm:fillClrLst>
    <dgm:linClrLst meth="repeat">
      <a:schemeClr val="lt1"/>
    </dgm:linClrLst>
    <dgm:effectClrLst/>
    <dgm:txLinClrLst/>
    <dgm:txFillClrLst/>
    <dgm:txEffectClrLst/>
  </dgm:styleLbl>
  <dgm:styleLbl name="node3">
    <dgm:fillClrLst>
      <a:schemeClr val="accent6">
        <a:alpha val="50000"/>
      </a:schemeClr>
    </dgm:fillClrLst>
    <dgm:linClrLst meth="repeat">
      <a:schemeClr val="lt1"/>
    </dgm:linClrLst>
    <dgm:effectClrLst/>
    <dgm:txLinClrLst/>
    <dgm:txFillClrLst/>
    <dgm:txEffectClrLst/>
  </dgm:styleLbl>
  <dgm:styleLbl name="node4">
    <dgm:fillClrLst>
      <a:schemeClr val="accent6">
        <a:alpha val="30000"/>
      </a:schemeClr>
    </dgm:fillClrLst>
    <dgm:linClrLst meth="repeat">
      <a:schemeClr val="lt1"/>
    </dgm:linClrLst>
    <dgm:effectClrLst/>
    <dgm:txLinClrLst/>
    <dgm:txFillClrLst/>
    <dgm:txEffectClrLst/>
  </dgm:styleLbl>
  <dgm:styleLbl name="fgImgPlace1">
    <dgm:fillClrLst>
      <a:schemeClr val="accent6">
        <a:tint val="50000"/>
        <a:alpha val="90000"/>
      </a:schemeClr>
      <a:schemeClr val="accent6">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fg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bg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sibTrans1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alpha val="90000"/>
      </a:schemeClr>
    </dgm:fillClrLst>
    <dgm:linClrLst meth="repeat">
      <a:schemeClr val="lt1"/>
    </dgm:linClrLst>
    <dgm:effectClrLst/>
    <dgm:txLinClrLst/>
    <dgm:txFillClrLst/>
    <dgm:txEffectClrLst/>
  </dgm:styleLbl>
  <dgm:styleLbl name="asst1">
    <dgm:fillClrLst meth="repeat">
      <a:schemeClr val="accent6">
        <a:alpha val="90000"/>
      </a:schemeClr>
    </dgm:fillClrLst>
    <dgm:linClrLst meth="repeat">
      <a:schemeClr val="lt1"/>
    </dgm:linClrLst>
    <dgm:effectClrLst/>
    <dgm:txLinClrLst/>
    <dgm:txFillClrLst/>
    <dgm:txEffectClrLst/>
  </dgm:styleLbl>
  <dgm:styleLbl name="asst2">
    <dgm:fillClrLst>
      <a:schemeClr val="accent6">
        <a:alpha val="90000"/>
      </a:schemeClr>
    </dgm:fillClrLst>
    <dgm:linClrLst meth="repeat">
      <a:schemeClr val="lt1"/>
    </dgm:linClrLst>
    <dgm:effectClrLst/>
    <dgm:txLinClrLst/>
    <dgm:txFillClrLst/>
    <dgm:txEffectClrLst/>
  </dgm:styleLbl>
  <dgm:styleLbl name="asst3">
    <dgm:fillClrLst>
      <a:schemeClr val="accent6">
        <a:alpha val="70000"/>
      </a:schemeClr>
    </dgm:fillClrLst>
    <dgm:linClrLst meth="repeat">
      <a:schemeClr val="lt1"/>
    </dgm:linClrLst>
    <dgm:effectClrLst/>
    <dgm:txLinClrLst/>
    <dgm:txFillClrLst/>
    <dgm:txEffectClrLst/>
  </dgm:styleLbl>
  <dgm:styleLbl name="asst4">
    <dgm:fillClrLst>
      <a:schemeClr val="accent6">
        <a:alpha val="50000"/>
      </a:schemeClr>
    </dgm:fillClrLst>
    <dgm:linClrLst meth="repeat">
      <a:schemeClr val="lt1"/>
    </dgm:linClrLst>
    <dgm:effectClrLst/>
    <dgm:txLinClrLst/>
    <dgm:txFillClrLst/>
    <dgm:txEffectClrLst/>
  </dgm:styleLbl>
  <dgm:styleLbl name="parChTrans2D1">
    <dgm:fillClrLst meth="repeat">
      <a:schemeClr val="accent6">
        <a:shade val="80000"/>
      </a:schemeClr>
    </dgm:fillClrLst>
    <dgm:linClrLst meth="repeat">
      <a:schemeClr val="accent6">
        <a:shade val="80000"/>
      </a:schemeClr>
    </dgm:linClrLst>
    <dgm:effectClrLst/>
    <dgm:txLinClrLst/>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dk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a:tint val="90000"/>
      </a:schemeClr>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6">
        <a:alpha val="90000"/>
      </a:schemeClr>
      <a:schemeClr val="accent6">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a:schemeClr val="accent6">
        <a:alpha val="90000"/>
        <a:tint val="40000"/>
      </a:schemeClr>
      <a:schemeClr val="accent6">
        <a:alpha val="5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50000"/>
      </a:schemeClr>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ADB3068-1656-4E14-9DA1-111C649C96BB}" type="doc">
      <dgm:prSet loTypeId="urn:microsoft.com/office/officeart/2005/8/layout/vList2" loCatId="list" qsTypeId="urn:microsoft.com/office/officeart/2005/8/quickstyle/3d2" qsCatId="3D" csTypeId="urn:microsoft.com/office/officeart/2005/8/colors/colorful5" csCatId="colorful" phldr="1"/>
      <dgm:spPr/>
      <dgm:t>
        <a:bodyPr/>
        <a:lstStyle/>
        <a:p>
          <a:endParaRPr lang="en-US"/>
        </a:p>
      </dgm:t>
    </dgm:pt>
    <dgm:pt modelId="{D1AF2E6E-0021-4303-8379-66BE1430650A}">
      <dgm:prSet/>
      <dgm:spPr/>
      <dgm:t>
        <a:bodyPr/>
        <a:lstStyle/>
        <a:p>
          <a:r>
            <a:rPr lang="fr-FR" b="1"/>
            <a:t>Introduction</a:t>
          </a:r>
          <a:endParaRPr lang="en-US"/>
        </a:p>
      </dgm:t>
    </dgm:pt>
    <dgm:pt modelId="{5FA88A50-90BD-4C79-A32E-DC6B7C962BB9}" type="parTrans" cxnId="{4E3410E7-1B0F-4519-8274-4287BEC3C75A}">
      <dgm:prSet/>
      <dgm:spPr/>
      <dgm:t>
        <a:bodyPr/>
        <a:lstStyle/>
        <a:p>
          <a:endParaRPr lang="en-US"/>
        </a:p>
      </dgm:t>
    </dgm:pt>
    <dgm:pt modelId="{EBC51143-081A-4DF4-A5AC-2CE06EFE5D52}" type="sibTrans" cxnId="{4E3410E7-1B0F-4519-8274-4287BEC3C75A}">
      <dgm:prSet/>
      <dgm:spPr/>
      <dgm:t>
        <a:bodyPr/>
        <a:lstStyle/>
        <a:p>
          <a:endParaRPr lang="en-US"/>
        </a:p>
      </dgm:t>
    </dgm:pt>
    <dgm:pt modelId="{EDF25CFC-016F-48F5-AEFC-0CFA205191AE}">
      <dgm:prSet/>
      <dgm:spPr/>
      <dgm:t>
        <a:bodyPr/>
        <a:lstStyle/>
        <a:p>
          <a:r>
            <a:rPr lang="fr-FR" b="1"/>
            <a:t>01 – Présentation du jeu de données</a:t>
          </a:r>
          <a:endParaRPr lang="en-US"/>
        </a:p>
      </dgm:t>
    </dgm:pt>
    <dgm:pt modelId="{7D0CD8A0-75B7-4498-B741-D8046ACB3D4F}" type="parTrans" cxnId="{F9DC0EB2-85C1-412F-9C3C-A0991F42AEB6}">
      <dgm:prSet/>
      <dgm:spPr/>
      <dgm:t>
        <a:bodyPr/>
        <a:lstStyle/>
        <a:p>
          <a:endParaRPr lang="en-US"/>
        </a:p>
      </dgm:t>
    </dgm:pt>
    <dgm:pt modelId="{36971873-9389-4C48-9FCA-BD86A035C11E}" type="sibTrans" cxnId="{F9DC0EB2-85C1-412F-9C3C-A0991F42AEB6}">
      <dgm:prSet/>
      <dgm:spPr/>
      <dgm:t>
        <a:bodyPr/>
        <a:lstStyle/>
        <a:p>
          <a:endParaRPr lang="en-US"/>
        </a:p>
      </dgm:t>
    </dgm:pt>
    <dgm:pt modelId="{DDF684A8-B5FA-4EBF-A441-E1B0FF5CC257}">
      <dgm:prSet/>
      <dgm:spPr/>
      <dgm:t>
        <a:bodyPr/>
        <a:lstStyle/>
        <a:p>
          <a:r>
            <a:rPr lang="fr-FR" b="1"/>
            <a:t>03 – Démarche de modélisation</a:t>
          </a:r>
          <a:endParaRPr lang="en-US"/>
        </a:p>
      </dgm:t>
    </dgm:pt>
    <dgm:pt modelId="{01FD87AD-028C-43BF-98A3-1C6B12C3176D}" type="parTrans" cxnId="{2EBD8F79-F41C-42B8-850C-C818CF8A1DFF}">
      <dgm:prSet/>
      <dgm:spPr/>
      <dgm:t>
        <a:bodyPr/>
        <a:lstStyle/>
        <a:p>
          <a:endParaRPr lang="en-US"/>
        </a:p>
      </dgm:t>
    </dgm:pt>
    <dgm:pt modelId="{7ACCF545-CED4-4648-A4B4-ED2204E4CBB6}" type="sibTrans" cxnId="{2EBD8F79-F41C-42B8-850C-C818CF8A1DFF}">
      <dgm:prSet/>
      <dgm:spPr/>
      <dgm:t>
        <a:bodyPr/>
        <a:lstStyle/>
        <a:p>
          <a:endParaRPr lang="en-US"/>
        </a:p>
      </dgm:t>
    </dgm:pt>
    <dgm:pt modelId="{F042EA2A-430F-FD41-9047-DF625267038A}">
      <dgm:prSet/>
      <dgm:spPr/>
      <dgm:t>
        <a:bodyPr/>
        <a:lstStyle/>
        <a:p>
          <a:r>
            <a:rPr lang="fr-FR" b="1" kern="1200"/>
            <a:t>04 – Pipeline de déploiement</a:t>
          </a:r>
        </a:p>
      </dgm:t>
    </dgm:pt>
    <dgm:pt modelId="{9F018C25-6C06-624A-A665-CC90108EEB14}" type="parTrans" cxnId="{EE17CC00-8906-6442-9730-BEA0913B52EC}">
      <dgm:prSet/>
      <dgm:spPr/>
      <dgm:t>
        <a:bodyPr/>
        <a:lstStyle/>
        <a:p>
          <a:endParaRPr lang="fr-FR"/>
        </a:p>
      </dgm:t>
    </dgm:pt>
    <dgm:pt modelId="{9ACC78D8-9C6B-6F44-BAE4-6E48945265EC}" type="sibTrans" cxnId="{EE17CC00-8906-6442-9730-BEA0913B52EC}">
      <dgm:prSet/>
      <dgm:spPr/>
      <dgm:t>
        <a:bodyPr/>
        <a:lstStyle/>
        <a:p>
          <a:endParaRPr lang="fr-FR"/>
        </a:p>
      </dgm:t>
    </dgm:pt>
    <dgm:pt modelId="{7484C317-3FC4-4555-935B-76CCE24AB6E2}">
      <dgm:prSet/>
      <dgm:spPr/>
      <dgm:t>
        <a:bodyPr/>
        <a:lstStyle/>
        <a:p>
          <a:r>
            <a:rPr lang="fr-FR" b="1"/>
            <a:t>02 – Présentation du feature engineering</a:t>
          </a:r>
          <a:endParaRPr lang="en-US"/>
        </a:p>
      </dgm:t>
    </dgm:pt>
    <dgm:pt modelId="{A0F34EFA-954B-4314-BD19-EBDAE7CF663D}" type="sibTrans" cxnId="{D4911C03-0476-4D33-9893-FD35B38AD39E}">
      <dgm:prSet/>
      <dgm:spPr/>
      <dgm:t>
        <a:bodyPr/>
        <a:lstStyle/>
        <a:p>
          <a:endParaRPr lang="en-US"/>
        </a:p>
      </dgm:t>
    </dgm:pt>
    <dgm:pt modelId="{45556B0C-636B-447E-82DF-8989E27722BE}" type="parTrans" cxnId="{D4911C03-0476-4D33-9893-FD35B38AD39E}">
      <dgm:prSet/>
      <dgm:spPr/>
      <dgm:t>
        <a:bodyPr/>
        <a:lstStyle/>
        <a:p>
          <a:endParaRPr lang="en-US"/>
        </a:p>
      </dgm:t>
    </dgm:pt>
    <dgm:pt modelId="{50A119BB-1F95-5146-9290-1D4FCFA423ED}">
      <dgm:prSet/>
      <dgm:spPr/>
      <dgm:t>
        <a:bodyPr/>
        <a:lstStyle/>
        <a:p>
          <a:r>
            <a:rPr lang="fr-FR" b="1" kern="1200"/>
            <a:t>Conclusion </a:t>
          </a:r>
        </a:p>
      </dgm:t>
    </dgm:pt>
    <dgm:pt modelId="{4633E9AF-E8CA-E643-A045-60E1D49DAD01}" type="parTrans" cxnId="{7BE01498-824F-C849-9334-521AC35643A1}">
      <dgm:prSet/>
      <dgm:spPr/>
      <dgm:t>
        <a:bodyPr/>
        <a:lstStyle/>
        <a:p>
          <a:endParaRPr lang="fr-FR"/>
        </a:p>
      </dgm:t>
    </dgm:pt>
    <dgm:pt modelId="{D80B3802-DF45-174A-9B40-24D443BD480B}" type="sibTrans" cxnId="{7BE01498-824F-C849-9334-521AC35643A1}">
      <dgm:prSet/>
      <dgm:spPr/>
      <dgm:t>
        <a:bodyPr/>
        <a:lstStyle/>
        <a:p>
          <a:endParaRPr lang="en-US"/>
        </a:p>
      </dgm:t>
    </dgm:pt>
    <dgm:pt modelId="{E74F29AA-EBE6-FA47-B741-4F7C507A2C47}">
      <dgm:prSet/>
      <dgm:spPr/>
      <dgm:t>
        <a:bodyPr/>
        <a:lstStyle/>
        <a:p>
          <a:r>
            <a:rPr lang="fr-FR" b="1"/>
            <a:t>05 - Analyse de Data Drift</a:t>
          </a:r>
        </a:p>
      </dgm:t>
    </dgm:pt>
    <dgm:pt modelId="{5AD639C0-508F-1842-9432-D119D0EA4598}" type="parTrans" cxnId="{80CABAE8-171F-7144-972B-DD12F7DAF556}">
      <dgm:prSet/>
      <dgm:spPr/>
      <dgm:t>
        <a:bodyPr/>
        <a:lstStyle/>
        <a:p>
          <a:endParaRPr lang="fr-FR"/>
        </a:p>
      </dgm:t>
    </dgm:pt>
    <dgm:pt modelId="{1B17C3D3-76BA-184F-85A1-F5D380377836}" type="sibTrans" cxnId="{80CABAE8-171F-7144-972B-DD12F7DAF556}">
      <dgm:prSet/>
      <dgm:spPr/>
      <dgm:t>
        <a:bodyPr/>
        <a:lstStyle/>
        <a:p>
          <a:endParaRPr lang="fr-FR"/>
        </a:p>
      </dgm:t>
    </dgm:pt>
    <dgm:pt modelId="{4443A6E1-7E66-4D41-8AA5-F9E60C5FB20E}">
      <dgm:prSet/>
      <dgm:spPr/>
      <dgm:t>
        <a:bodyPr/>
        <a:lstStyle/>
        <a:p>
          <a:r>
            <a:rPr lang="fr-FR" b="1"/>
            <a:t>06 - API et Dashboard</a:t>
          </a:r>
        </a:p>
      </dgm:t>
    </dgm:pt>
    <dgm:pt modelId="{1E7D1375-76B6-0B44-856F-75B999E290F9}" type="parTrans" cxnId="{FBAEB50B-384D-B749-9F67-121E61C1C3C2}">
      <dgm:prSet/>
      <dgm:spPr/>
      <dgm:t>
        <a:bodyPr/>
        <a:lstStyle/>
        <a:p>
          <a:endParaRPr lang="fr-FR"/>
        </a:p>
      </dgm:t>
    </dgm:pt>
    <dgm:pt modelId="{EB3964C4-00C1-1F49-9283-A82340C160E2}" type="sibTrans" cxnId="{FBAEB50B-384D-B749-9F67-121E61C1C3C2}">
      <dgm:prSet/>
      <dgm:spPr/>
      <dgm:t>
        <a:bodyPr/>
        <a:lstStyle/>
        <a:p>
          <a:endParaRPr lang="fr-FR"/>
        </a:p>
      </dgm:t>
    </dgm:pt>
    <dgm:pt modelId="{45E90CE0-1C45-FE4D-80B2-8DE47BBA6244}" type="pres">
      <dgm:prSet presAssocID="{4ADB3068-1656-4E14-9DA1-111C649C96BB}" presName="linear" presStyleCnt="0">
        <dgm:presLayoutVars>
          <dgm:animLvl val="lvl"/>
          <dgm:resizeHandles val="exact"/>
        </dgm:presLayoutVars>
      </dgm:prSet>
      <dgm:spPr/>
    </dgm:pt>
    <dgm:pt modelId="{7B50CA05-411B-C74A-A949-B42EB6388BBB}" type="pres">
      <dgm:prSet presAssocID="{D1AF2E6E-0021-4303-8379-66BE1430650A}" presName="parentText" presStyleLbl="node1" presStyleIdx="0" presStyleCnt="8">
        <dgm:presLayoutVars>
          <dgm:chMax val="0"/>
          <dgm:bulletEnabled val="1"/>
        </dgm:presLayoutVars>
      </dgm:prSet>
      <dgm:spPr/>
    </dgm:pt>
    <dgm:pt modelId="{06FBEAC9-94FE-DA40-92B5-AB2CCC0A7CD0}" type="pres">
      <dgm:prSet presAssocID="{EBC51143-081A-4DF4-A5AC-2CE06EFE5D52}" presName="spacer" presStyleCnt="0"/>
      <dgm:spPr/>
    </dgm:pt>
    <dgm:pt modelId="{DC4825F5-E8CD-1440-A842-622BB85F36CE}" type="pres">
      <dgm:prSet presAssocID="{EDF25CFC-016F-48F5-AEFC-0CFA205191AE}" presName="parentText" presStyleLbl="node1" presStyleIdx="1" presStyleCnt="8">
        <dgm:presLayoutVars>
          <dgm:chMax val="0"/>
          <dgm:bulletEnabled val="1"/>
        </dgm:presLayoutVars>
      </dgm:prSet>
      <dgm:spPr/>
    </dgm:pt>
    <dgm:pt modelId="{472B37BD-3125-B249-918E-D4E2920FDD8C}" type="pres">
      <dgm:prSet presAssocID="{36971873-9389-4C48-9FCA-BD86A035C11E}" presName="spacer" presStyleCnt="0"/>
      <dgm:spPr/>
    </dgm:pt>
    <dgm:pt modelId="{385FFCF8-73F8-EE4D-9E27-C62812781797}" type="pres">
      <dgm:prSet presAssocID="{7484C317-3FC4-4555-935B-76CCE24AB6E2}" presName="parentText" presStyleLbl="node1" presStyleIdx="2" presStyleCnt="8">
        <dgm:presLayoutVars>
          <dgm:chMax val="0"/>
          <dgm:bulletEnabled val="1"/>
        </dgm:presLayoutVars>
      </dgm:prSet>
      <dgm:spPr/>
    </dgm:pt>
    <dgm:pt modelId="{D0E90FCE-AFA0-2942-B78D-98A5D64125E5}" type="pres">
      <dgm:prSet presAssocID="{A0F34EFA-954B-4314-BD19-EBDAE7CF663D}" presName="spacer" presStyleCnt="0"/>
      <dgm:spPr/>
    </dgm:pt>
    <dgm:pt modelId="{2A4B5E85-3868-D14B-BA03-0506AE3AF72A}" type="pres">
      <dgm:prSet presAssocID="{DDF684A8-B5FA-4EBF-A441-E1B0FF5CC257}" presName="parentText" presStyleLbl="node1" presStyleIdx="3" presStyleCnt="8">
        <dgm:presLayoutVars>
          <dgm:chMax val="0"/>
          <dgm:bulletEnabled val="1"/>
        </dgm:presLayoutVars>
      </dgm:prSet>
      <dgm:spPr/>
    </dgm:pt>
    <dgm:pt modelId="{41AB1CA8-D130-7A42-97BD-BF073AE86CBA}" type="pres">
      <dgm:prSet presAssocID="{7ACCF545-CED4-4648-A4B4-ED2204E4CBB6}" presName="spacer" presStyleCnt="0"/>
      <dgm:spPr/>
    </dgm:pt>
    <dgm:pt modelId="{AC65A991-701C-B64D-B7C7-7ED88FD914FF}" type="pres">
      <dgm:prSet presAssocID="{F042EA2A-430F-FD41-9047-DF625267038A}" presName="parentText" presStyleLbl="node1" presStyleIdx="4" presStyleCnt="8">
        <dgm:presLayoutVars>
          <dgm:chMax val="0"/>
          <dgm:bulletEnabled val="1"/>
        </dgm:presLayoutVars>
      </dgm:prSet>
      <dgm:spPr/>
    </dgm:pt>
    <dgm:pt modelId="{F055B593-59C9-AF49-BFAE-F3683626030E}" type="pres">
      <dgm:prSet presAssocID="{9ACC78D8-9C6B-6F44-BAE4-6E48945265EC}" presName="spacer" presStyleCnt="0"/>
      <dgm:spPr/>
    </dgm:pt>
    <dgm:pt modelId="{C9681962-BDCE-7A4D-B7AC-C1BCE516E9E8}" type="pres">
      <dgm:prSet presAssocID="{E74F29AA-EBE6-FA47-B741-4F7C507A2C47}" presName="parentText" presStyleLbl="node1" presStyleIdx="5" presStyleCnt="8">
        <dgm:presLayoutVars>
          <dgm:chMax val="0"/>
          <dgm:bulletEnabled val="1"/>
        </dgm:presLayoutVars>
      </dgm:prSet>
      <dgm:spPr/>
    </dgm:pt>
    <dgm:pt modelId="{8265D3A9-0B5F-EC4E-889B-98930A69A5A1}" type="pres">
      <dgm:prSet presAssocID="{1B17C3D3-76BA-184F-85A1-F5D380377836}" presName="spacer" presStyleCnt="0"/>
      <dgm:spPr/>
    </dgm:pt>
    <dgm:pt modelId="{4253C649-49CD-0C44-A516-519C3472D292}" type="pres">
      <dgm:prSet presAssocID="{4443A6E1-7E66-4D41-8AA5-F9E60C5FB20E}" presName="parentText" presStyleLbl="node1" presStyleIdx="6" presStyleCnt="8">
        <dgm:presLayoutVars>
          <dgm:chMax val="0"/>
          <dgm:bulletEnabled val="1"/>
        </dgm:presLayoutVars>
      </dgm:prSet>
      <dgm:spPr/>
    </dgm:pt>
    <dgm:pt modelId="{3716DF1B-EC38-FD42-9A78-1EAC8FD0D25E}" type="pres">
      <dgm:prSet presAssocID="{EB3964C4-00C1-1F49-9283-A82340C160E2}" presName="spacer" presStyleCnt="0"/>
      <dgm:spPr/>
    </dgm:pt>
    <dgm:pt modelId="{D9627313-7435-A64C-A204-1F17C4F579A0}" type="pres">
      <dgm:prSet presAssocID="{50A119BB-1F95-5146-9290-1D4FCFA423ED}" presName="parentText" presStyleLbl="node1" presStyleIdx="7" presStyleCnt="8">
        <dgm:presLayoutVars>
          <dgm:chMax val="0"/>
          <dgm:bulletEnabled val="1"/>
        </dgm:presLayoutVars>
      </dgm:prSet>
      <dgm:spPr/>
    </dgm:pt>
  </dgm:ptLst>
  <dgm:cxnLst>
    <dgm:cxn modelId="{EE17CC00-8906-6442-9730-BEA0913B52EC}" srcId="{4ADB3068-1656-4E14-9DA1-111C649C96BB}" destId="{F042EA2A-430F-FD41-9047-DF625267038A}" srcOrd="4" destOrd="0" parTransId="{9F018C25-6C06-624A-A665-CC90108EEB14}" sibTransId="{9ACC78D8-9C6B-6F44-BAE4-6E48945265EC}"/>
    <dgm:cxn modelId="{D4911C03-0476-4D33-9893-FD35B38AD39E}" srcId="{4ADB3068-1656-4E14-9DA1-111C649C96BB}" destId="{7484C317-3FC4-4555-935B-76CCE24AB6E2}" srcOrd="2" destOrd="0" parTransId="{45556B0C-636B-447E-82DF-8989E27722BE}" sibTransId="{A0F34EFA-954B-4314-BD19-EBDAE7CF663D}"/>
    <dgm:cxn modelId="{2E7AAC03-D1FB-D146-9F1C-1D6893263B45}" type="presOf" srcId="{F042EA2A-430F-FD41-9047-DF625267038A}" destId="{AC65A991-701C-B64D-B7C7-7ED88FD914FF}" srcOrd="0" destOrd="0" presId="urn:microsoft.com/office/officeart/2005/8/layout/vList2"/>
    <dgm:cxn modelId="{8A435B05-F8E4-214C-8BB5-3182D7AB7D9D}" type="presOf" srcId="{7484C317-3FC4-4555-935B-76CCE24AB6E2}" destId="{385FFCF8-73F8-EE4D-9E27-C62812781797}" srcOrd="0" destOrd="0" presId="urn:microsoft.com/office/officeart/2005/8/layout/vList2"/>
    <dgm:cxn modelId="{FBAEB50B-384D-B749-9F67-121E61C1C3C2}" srcId="{4ADB3068-1656-4E14-9DA1-111C649C96BB}" destId="{4443A6E1-7E66-4D41-8AA5-F9E60C5FB20E}" srcOrd="6" destOrd="0" parTransId="{1E7D1375-76B6-0B44-856F-75B999E290F9}" sibTransId="{EB3964C4-00C1-1F49-9283-A82340C160E2}"/>
    <dgm:cxn modelId="{6157AB11-296A-F04B-B935-A6166925F164}" type="presOf" srcId="{EDF25CFC-016F-48F5-AEFC-0CFA205191AE}" destId="{DC4825F5-E8CD-1440-A842-622BB85F36CE}" srcOrd="0" destOrd="0" presId="urn:microsoft.com/office/officeart/2005/8/layout/vList2"/>
    <dgm:cxn modelId="{32B45215-0A50-C84E-B399-F5FF2CB9D626}" type="presOf" srcId="{DDF684A8-B5FA-4EBF-A441-E1B0FF5CC257}" destId="{2A4B5E85-3868-D14B-BA03-0506AE3AF72A}" srcOrd="0" destOrd="0" presId="urn:microsoft.com/office/officeart/2005/8/layout/vList2"/>
    <dgm:cxn modelId="{C057F01A-903C-D141-A122-CDE9FA2F5B01}" type="presOf" srcId="{E74F29AA-EBE6-FA47-B741-4F7C507A2C47}" destId="{C9681962-BDCE-7A4D-B7AC-C1BCE516E9E8}" srcOrd="0" destOrd="0" presId="urn:microsoft.com/office/officeart/2005/8/layout/vList2"/>
    <dgm:cxn modelId="{83FC8945-FFD9-1A46-A6EF-C2D04478B482}" type="presOf" srcId="{4ADB3068-1656-4E14-9DA1-111C649C96BB}" destId="{45E90CE0-1C45-FE4D-80B2-8DE47BBA6244}" srcOrd="0" destOrd="0" presId="urn:microsoft.com/office/officeart/2005/8/layout/vList2"/>
    <dgm:cxn modelId="{2EBD8F79-F41C-42B8-850C-C818CF8A1DFF}" srcId="{4ADB3068-1656-4E14-9DA1-111C649C96BB}" destId="{DDF684A8-B5FA-4EBF-A441-E1B0FF5CC257}" srcOrd="3" destOrd="0" parTransId="{01FD87AD-028C-43BF-98A3-1C6B12C3176D}" sibTransId="{7ACCF545-CED4-4648-A4B4-ED2204E4CBB6}"/>
    <dgm:cxn modelId="{7A8DC681-AD34-0944-9834-BFF932C55AB9}" type="presOf" srcId="{50A119BB-1F95-5146-9290-1D4FCFA423ED}" destId="{D9627313-7435-A64C-A204-1F17C4F579A0}" srcOrd="0" destOrd="0" presId="urn:microsoft.com/office/officeart/2005/8/layout/vList2"/>
    <dgm:cxn modelId="{7BE01498-824F-C849-9334-521AC35643A1}" srcId="{4ADB3068-1656-4E14-9DA1-111C649C96BB}" destId="{50A119BB-1F95-5146-9290-1D4FCFA423ED}" srcOrd="7" destOrd="0" parTransId="{4633E9AF-E8CA-E643-A045-60E1D49DAD01}" sibTransId="{D80B3802-DF45-174A-9B40-24D443BD480B}"/>
    <dgm:cxn modelId="{D1E047A0-FA0E-434B-A2E4-4C36B26BBB96}" type="presOf" srcId="{4443A6E1-7E66-4D41-8AA5-F9E60C5FB20E}" destId="{4253C649-49CD-0C44-A516-519C3472D292}" srcOrd="0" destOrd="0" presId="urn:microsoft.com/office/officeart/2005/8/layout/vList2"/>
    <dgm:cxn modelId="{F9DC0EB2-85C1-412F-9C3C-A0991F42AEB6}" srcId="{4ADB3068-1656-4E14-9DA1-111C649C96BB}" destId="{EDF25CFC-016F-48F5-AEFC-0CFA205191AE}" srcOrd="1" destOrd="0" parTransId="{7D0CD8A0-75B7-4498-B741-D8046ACB3D4F}" sibTransId="{36971873-9389-4C48-9FCA-BD86A035C11E}"/>
    <dgm:cxn modelId="{4E3410E7-1B0F-4519-8274-4287BEC3C75A}" srcId="{4ADB3068-1656-4E14-9DA1-111C649C96BB}" destId="{D1AF2E6E-0021-4303-8379-66BE1430650A}" srcOrd="0" destOrd="0" parTransId="{5FA88A50-90BD-4C79-A32E-DC6B7C962BB9}" sibTransId="{EBC51143-081A-4DF4-A5AC-2CE06EFE5D52}"/>
    <dgm:cxn modelId="{80CABAE8-171F-7144-972B-DD12F7DAF556}" srcId="{4ADB3068-1656-4E14-9DA1-111C649C96BB}" destId="{E74F29AA-EBE6-FA47-B741-4F7C507A2C47}" srcOrd="5" destOrd="0" parTransId="{5AD639C0-508F-1842-9432-D119D0EA4598}" sibTransId="{1B17C3D3-76BA-184F-85A1-F5D380377836}"/>
    <dgm:cxn modelId="{996DB4ED-33EC-9049-B5B3-F2B86C75E564}" type="presOf" srcId="{D1AF2E6E-0021-4303-8379-66BE1430650A}" destId="{7B50CA05-411B-C74A-A949-B42EB6388BBB}" srcOrd="0" destOrd="0" presId="urn:microsoft.com/office/officeart/2005/8/layout/vList2"/>
    <dgm:cxn modelId="{DC2E31B5-E19A-F340-B67E-0BFE9E034C00}" type="presParOf" srcId="{45E90CE0-1C45-FE4D-80B2-8DE47BBA6244}" destId="{7B50CA05-411B-C74A-A949-B42EB6388BBB}" srcOrd="0" destOrd="0" presId="urn:microsoft.com/office/officeart/2005/8/layout/vList2"/>
    <dgm:cxn modelId="{8784A1F4-BF9E-C14F-8CC5-C99096B5CC18}" type="presParOf" srcId="{45E90CE0-1C45-FE4D-80B2-8DE47BBA6244}" destId="{06FBEAC9-94FE-DA40-92B5-AB2CCC0A7CD0}" srcOrd="1" destOrd="0" presId="urn:microsoft.com/office/officeart/2005/8/layout/vList2"/>
    <dgm:cxn modelId="{6BFE2A8B-A00C-DC4B-BA0F-530FF02EEA99}" type="presParOf" srcId="{45E90CE0-1C45-FE4D-80B2-8DE47BBA6244}" destId="{DC4825F5-E8CD-1440-A842-622BB85F36CE}" srcOrd="2" destOrd="0" presId="urn:microsoft.com/office/officeart/2005/8/layout/vList2"/>
    <dgm:cxn modelId="{F82EA92F-A346-684A-8846-7A3E191848C0}" type="presParOf" srcId="{45E90CE0-1C45-FE4D-80B2-8DE47BBA6244}" destId="{472B37BD-3125-B249-918E-D4E2920FDD8C}" srcOrd="3" destOrd="0" presId="urn:microsoft.com/office/officeart/2005/8/layout/vList2"/>
    <dgm:cxn modelId="{EE83F2B4-585C-1B40-8F0C-46A618A92789}" type="presParOf" srcId="{45E90CE0-1C45-FE4D-80B2-8DE47BBA6244}" destId="{385FFCF8-73F8-EE4D-9E27-C62812781797}" srcOrd="4" destOrd="0" presId="urn:microsoft.com/office/officeart/2005/8/layout/vList2"/>
    <dgm:cxn modelId="{A2DAF211-AFB3-4046-94BA-68E5AABD171C}" type="presParOf" srcId="{45E90CE0-1C45-FE4D-80B2-8DE47BBA6244}" destId="{D0E90FCE-AFA0-2942-B78D-98A5D64125E5}" srcOrd="5" destOrd="0" presId="urn:microsoft.com/office/officeart/2005/8/layout/vList2"/>
    <dgm:cxn modelId="{63F0E03B-707A-D04D-B798-10D9077A0A60}" type="presParOf" srcId="{45E90CE0-1C45-FE4D-80B2-8DE47BBA6244}" destId="{2A4B5E85-3868-D14B-BA03-0506AE3AF72A}" srcOrd="6" destOrd="0" presId="urn:microsoft.com/office/officeart/2005/8/layout/vList2"/>
    <dgm:cxn modelId="{91E8DEF4-2673-3846-9923-82C2D27DB7ED}" type="presParOf" srcId="{45E90CE0-1C45-FE4D-80B2-8DE47BBA6244}" destId="{41AB1CA8-D130-7A42-97BD-BF073AE86CBA}" srcOrd="7" destOrd="0" presId="urn:microsoft.com/office/officeart/2005/8/layout/vList2"/>
    <dgm:cxn modelId="{274E4913-97E0-8441-A7EF-41C0E8DE4D17}" type="presParOf" srcId="{45E90CE0-1C45-FE4D-80B2-8DE47BBA6244}" destId="{AC65A991-701C-B64D-B7C7-7ED88FD914FF}" srcOrd="8" destOrd="0" presId="urn:microsoft.com/office/officeart/2005/8/layout/vList2"/>
    <dgm:cxn modelId="{35E40535-45AD-754D-8CED-6AE5A95AB4DC}" type="presParOf" srcId="{45E90CE0-1C45-FE4D-80B2-8DE47BBA6244}" destId="{F055B593-59C9-AF49-BFAE-F3683626030E}" srcOrd="9" destOrd="0" presId="urn:microsoft.com/office/officeart/2005/8/layout/vList2"/>
    <dgm:cxn modelId="{ACD20AEB-A481-8345-BB8C-81E2D3CE9B01}" type="presParOf" srcId="{45E90CE0-1C45-FE4D-80B2-8DE47BBA6244}" destId="{C9681962-BDCE-7A4D-B7AC-C1BCE516E9E8}" srcOrd="10" destOrd="0" presId="urn:microsoft.com/office/officeart/2005/8/layout/vList2"/>
    <dgm:cxn modelId="{E00871CB-DECD-9744-9A78-1849A2B8F490}" type="presParOf" srcId="{45E90CE0-1C45-FE4D-80B2-8DE47BBA6244}" destId="{8265D3A9-0B5F-EC4E-889B-98930A69A5A1}" srcOrd="11" destOrd="0" presId="urn:microsoft.com/office/officeart/2005/8/layout/vList2"/>
    <dgm:cxn modelId="{E874686C-CAB3-E64B-B312-39A85036677D}" type="presParOf" srcId="{45E90CE0-1C45-FE4D-80B2-8DE47BBA6244}" destId="{4253C649-49CD-0C44-A516-519C3472D292}" srcOrd="12" destOrd="0" presId="urn:microsoft.com/office/officeart/2005/8/layout/vList2"/>
    <dgm:cxn modelId="{1F9D8792-A8E4-BB49-AA52-92CD7930D2F1}" type="presParOf" srcId="{45E90CE0-1C45-FE4D-80B2-8DE47BBA6244}" destId="{3716DF1B-EC38-FD42-9A78-1EAC8FD0D25E}" srcOrd="13" destOrd="0" presId="urn:microsoft.com/office/officeart/2005/8/layout/vList2"/>
    <dgm:cxn modelId="{6B9B5E1F-F81F-BF4E-8942-325B84578483}" type="presParOf" srcId="{45E90CE0-1C45-FE4D-80B2-8DE47BBA6244}" destId="{D9627313-7435-A64C-A204-1F17C4F579A0}" srcOrd="1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9404A4F-D2DD-47C3-9DE4-B7649E8EDF1C}" type="doc">
      <dgm:prSet loTypeId="urn:microsoft.com/office/officeart/2005/8/layout/hierarchy1" loCatId="hierarchy" qsTypeId="urn:microsoft.com/office/officeart/2005/8/quickstyle/simple1" qsCatId="simple" csTypeId="urn:microsoft.com/office/officeart/2005/8/colors/accent0_3" csCatId="mainScheme" phldr="1"/>
      <dgm:spPr/>
      <dgm:t>
        <a:bodyPr/>
        <a:lstStyle/>
        <a:p>
          <a:endParaRPr lang="en-US"/>
        </a:p>
      </dgm:t>
    </dgm:pt>
    <dgm:pt modelId="{55E003AD-D89C-420A-86CE-155BFAC52BEC}">
      <dgm:prSet/>
      <dgm:spPr>
        <a:scene3d>
          <a:camera prst="orthographicFront"/>
          <a:lightRig rig="threePt" dir="t"/>
        </a:scene3d>
        <a:sp3d>
          <a:bevelT/>
          <a:bevelB/>
        </a:sp3d>
      </dgm:spPr>
      <dgm:t>
        <a:bodyPr/>
        <a:lstStyle/>
        <a:p>
          <a:r>
            <a:rPr lang="fr-FR" b="1"/>
            <a:t>Attendus : </a:t>
          </a:r>
          <a:endParaRPr lang="en-US"/>
        </a:p>
      </dgm:t>
    </dgm:pt>
    <dgm:pt modelId="{F0D96587-4FA7-47E2-9115-9018F2699AAA}" type="parTrans" cxnId="{1492EA26-1309-450F-A788-F635C0DC82A8}">
      <dgm:prSet/>
      <dgm:spPr/>
      <dgm:t>
        <a:bodyPr/>
        <a:lstStyle/>
        <a:p>
          <a:endParaRPr lang="en-US"/>
        </a:p>
      </dgm:t>
    </dgm:pt>
    <dgm:pt modelId="{8EABED62-B421-4022-9FC7-31C48A81EE69}" type="sibTrans" cxnId="{1492EA26-1309-450F-A788-F635C0DC82A8}">
      <dgm:prSet/>
      <dgm:spPr/>
      <dgm:t>
        <a:bodyPr/>
        <a:lstStyle/>
        <a:p>
          <a:endParaRPr lang="en-US"/>
        </a:p>
      </dgm:t>
    </dgm:pt>
    <dgm:pt modelId="{A2983B46-8BAA-42E0-9AD9-C8C34A2B4413}">
      <dgm:prSet/>
      <dgm:spPr>
        <a:scene3d>
          <a:camera prst="orthographicFront"/>
          <a:lightRig rig="threePt" dir="t"/>
        </a:scene3d>
        <a:sp3d>
          <a:bevelT/>
          <a:bevelB/>
        </a:sp3d>
      </dgm:spPr>
      <dgm:t>
        <a:bodyPr/>
        <a:lstStyle/>
        <a:p>
          <a:r>
            <a:rPr lang="fr-FR" b="1" dirty="0"/>
            <a:t>Développement d’un algorithme de classification</a:t>
          </a:r>
          <a:endParaRPr lang="en-US" dirty="0"/>
        </a:p>
      </dgm:t>
    </dgm:pt>
    <dgm:pt modelId="{236E23EE-EDCC-4871-8063-9933760461ED}" type="parTrans" cxnId="{3747A3D6-D7FE-4C8B-B04B-A17C3B76D02C}">
      <dgm:prSet/>
      <dgm:spPr/>
      <dgm:t>
        <a:bodyPr/>
        <a:lstStyle/>
        <a:p>
          <a:endParaRPr lang="en-US"/>
        </a:p>
      </dgm:t>
    </dgm:pt>
    <dgm:pt modelId="{1498F861-8CB8-4E41-9CED-DA115A6DB403}" type="sibTrans" cxnId="{3747A3D6-D7FE-4C8B-B04B-A17C3B76D02C}">
      <dgm:prSet/>
      <dgm:spPr/>
      <dgm:t>
        <a:bodyPr/>
        <a:lstStyle/>
        <a:p>
          <a:endParaRPr lang="en-US"/>
        </a:p>
      </dgm:t>
    </dgm:pt>
    <dgm:pt modelId="{AC7258F0-70CD-4E08-BCD2-22E009FD6B94}">
      <dgm:prSet/>
      <dgm:spPr>
        <a:scene3d>
          <a:camera prst="orthographicFront"/>
          <a:lightRig rig="threePt" dir="t"/>
        </a:scene3d>
        <a:sp3d>
          <a:bevelT/>
          <a:bevelB/>
        </a:sp3d>
      </dgm:spPr>
      <dgm:t>
        <a:bodyPr/>
        <a:lstStyle/>
        <a:p>
          <a:r>
            <a:rPr lang="fr-FR" b="1" dirty="0"/>
            <a:t>Construction du modèle de prédiction</a:t>
          </a:r>
          <a:endParaRPr lang="en-US" dirty="0"/>
        </a:p>
      </dgm:t>
    </dgm:pt>
    <dgm:pt modelId="{0E7110D3-E6DC-4121-9B05-8B3777CFF85E}" type="parTrans" cxnId="{952C65B4-CDDC-4472-B16D-E425CE8EE5CB}">
      <dgm:prSet/>
      <dgm:spPr/>
      <dgm:t>
        <a:bodyPr/>
        <a:lstStyle/>
        <a:p>
          <a:endParaRPr lang="en-US"/>
        </a:p>
      </dgm:t>
    </dgm:pt>
    <dgm:pt modelId="{D5C4BB0A-CBBD-4A53-9404-7CDB22A03E91}" type="sibTrans" cxnId="{952C65B4-CDDC-4472-B16D-E425CE8EE5CB}">
      <dgm:prSet/>
      <dgm:spPr/>
      <dgm:t>
        <a:bodyPr/>
        <a:lstStyle/>
        <a:p>
          <a:endParaRPr lang="en-US"/>
        </a:p>
      </dgm:t>
    </dgm:pt>
    <dgm:pt modelId="{69E2CE7F-0AD7-4608-8628-9A56623704D0}">
      <dgm:prSet/>
      <dgm:spPr>
        <a:scene3d>
          <a:camera prst="orthographicFront"/>
          <a:lightRig rig="threePt" dir="t"/>
        </a:scene3d>
        <a:sp3d>
          <a:bevelT/>
          <a:bevelB/>
        </a:sp3d>
      </dgm:spPr>
      <dgm:t>
        <a:bodyPr/>
        <a:lstStyle/>
        <a:p>
          <a:r>
            <a:rPr lang="fr-FR" b="1" dirty="0"/>
            <a:t>Construction d’un </a:t>
          </a:r>
          <a:r>
            <a:rPr lang="fr-FR" b="1" dirty="0" err="1"/>
            <a:t>dashboard</a:t>
          </a:r>
          <a:r>
            <a:rPr lang="fr-FR" b="1" dirty="0"/>
            <a:t> interactif</a:t>
          </a:r>
          <a:endParaRPr lang="en-US" dirty="0"/>
        </a:p>
      </dgm:t>
    </dgm:pt>
    <dgm:pt modelId="{1265DCD6-BCCA-4FF5-9906-14256FE35188}" type="parTrans" cxnId="{4871F8DD-79F5-41BF-BB0D-6C1C5966F831}">
      <dgm:prSet/>
      <dgm:spPr/>
      <dgm:t>
        <a:bodyPr/>
        <a:lstStyle/>
        <a:p>
          <a:endParaRPr lang="en-US"/>
        </a:p>
      </dgm:t>
    </dgm:pt>
    <dgm:pt modelId="{FE656473-C10D-41DE-B22B-586E55C9CAC6}" type="sibTrans" cxnId="{4871F8DD-79F5-41BF-BB0D-6C1C5966F831}">
      <dgm:prSet/>
      <dgm:spPr/>
      <dgm:t>
        <a:bodyPr/>
        <a:lstStyle/>
        <a:p>
          <a:endParaRPr lang="en-US"/>
        </a:p>
      </dgm:t>
    </dgm:pt>
    <dgm:pt modelId="{21E37D23-79AF-45B5-A255-A62E73382904}">
      <dgm:prSet/>
      <dgm:spPr>
        <a:scene3d>
          <a:camera prst="orthographicFront"/>
          <a:lightRig rig="threePt" dir="t"/>
        </a:scene3d>
        <a:sp3d>
          <a:bevelT/>
          <a:bevelB/>
        </a:sp3d>
      </dgm:spPr>
      <dgm:t>
        <a:bodyPr/>
        <a:lstStyle/>
        <a:p>
          <a:r>
            <a:rPr lang="fr-FR" b="1" dirty="0"/>
            <a:t>Mise en production du modèle de prédiction et de l’api</a:t>
          </a:r>
          <a:endParaRPr lang="en-US" dirty="0"/>
        </a:p>
      </dgm:t>
    </dgm:pt>
    <dgm:pt modelId="{3EB3E6A6-B16B-4596-B07C-419DDCB00A83}" type="parTrans" cxnId="{2ED9F4CF-C750-43BB-BA24-8E44E9D943DD}">
      <dgm:prSet/>
      <dgm:spPr/>
      <dgm:t>
        <a:bodyPr/>
        <a:lstStyle/>
        <a:p>
          <a:endParaRPr lang="en-US"/>
        </a:p>
      </dgm:t>
    </dgm:pt>
    <dgm:pt modelId="{40DB3CFA-8AEA-4DD1-9F6D-21CDA65E2764}" type="sibTrans" cxnId="{2ED9F4CF-C750-43BB-BA24-8E44E9D943DD}">
      <dgm:prSet/>
      <dgm:spPr/>
      <dgm:t>
        <a:bodyPr/>
        <a:lstStyle/>
        <a:p>
          <a:endParaRPr lang="en-US"/>
        </a:p>
      </dgm:t>
    </dgm:pt>
    <dgm:pt modelId="{6ADD546D-3CB6-B54F-9645-76617A30E757}">
      <dgm:prSet/>
      <dgm:spPr>
        <a:scene3d>
          <a:camera prst="orthographicFront"/>
          <a:lightRig rig="threePt" dir="t"/>
        </a:scene3d>
        <a:sp3d>
          <a:bevelT/>
          <a:bevelB/>
        </a:sp3d>
      </dgm:spPr>
      <dgm:t>
        <a:bodyPr/>
        <a:lstStyle/>
        <a:p>
          <a:r>
            <a:rPr lang="en-US" dirty="0"/>
            <a:t>Mise </a:t>
          </a:r>
          <a:r>
            <a:rPr lang="en-US" dirty="0" err="1"/>
            <a:t>en</a:t>
          </a:r>
          <a:r>
            <a:rPr lang="en-US" dirty="0"/>
            <a:t> place d'un pipeline de </a:t>
          </a:r>
          <a:r>
            <a:rPr lang="en-US" dirty="0" err="1"/>
            <a:t>déploiement</a:t>
          </a:r>
          <a:endParaRPr lang="en-US" dirty="0"/>
        </a:p>
      </dgm:t>
    </dgm:pt>
    <dgm:pt modelId="{0F7B806E-5F73-3B40-AAC2-1D57F086F448}" type="parTrans" cxnId="{6BF2AC8A-C1BD-004E-94EA-F3AF083E61A4}">
      <dgm:prSet/>
      <dgm:spPr/>
      <dgm:t>
        <a:bodyPr/>
        <a:lstStyle/>
        <a:p>
          <a:endParaRPr lang="fr-FR"/>
        </a:p>
      </dgm:t>
    </dgm:pt>
    <dgm:pt modelId="{0256146C-5A27-F848-9A7F-63E15CD176FA}" type="sibTrans" cxnId="{6BF2AC8A-C1BD-004E-94EA-F3AF083E61A4}">
      <dgm:prSet/>
      <dgm:spPr/>
      <dgm:t>
        <a:bodyPr/>
        <a:lstStyle/>
        <a:p>
          <a:endParaRPr lang="fr-FR"/>
        </a:p>
      </dgm:t>
    </dgm:pt>
    <dgm:pt modelId="{22F50EFE-70D6-9346-9040-EEDAE7663936}" type="pres">
      <dgm:prSet presAssocID="{49404A4F-D2DD-47C3-9DE4-B7649E8EDF1C}" presName="hierChild1" presStyleCnt="0">
        <dgm:presLayoutVars>
          <dgm:chPref val="1"/>
          <dgm:dir/>
          <dgm:animOne val="branch"/>
          <dgm:animLvl val="lvl"/>
          <dgm:resizeHandles/>
        </dgm:presLayoutVars>
      </dgm:prSet>
      <dgm:spPr/>
    </dgm:pt>
    <dgm:pt modelId="{6B82FE76-280C-F446-8F26-706120E377D2}" type="pres">
      <dgm:prSet presAssocID="{55E003AD-D89C-420A-86CE-155BFAC52BEC}" presName="hierRoot1" presStyleCnt="0"/>
      <dgm:spPr>
        <a:scene3d>
          <a:camera prst="orthographicFront"/>
          <a:lightRig rig="threePt" dir="t"/>
        </a:scene3d>
        <a:sp3d>
          <a:bevelT/>
          <a:bevelB/>
        </a:sp3d>
      </dgm:spPr>
    </dgm:pt>
    <dgm:pt modelId="{61B965DC-9668-A846-B5BE-316DFF73C2D2}" type="pres">
      <dgm:prSet presAssocID="{55E003AD-D89C-420A-86CE-155BFAC52BEC}" presName="composite" presStyleCnt="0"/>
      <dgm:spPr>
        <a:scene3d>
          <a:camera prst="orthographicFront"/>
          <a:lightRig rig="threePt" dir="t"/>
        </a:scene3d>
        <a:sp3d>
          <a:bevelT/>
          <a:bevelB/>
        </a:sp3d>
      </dgm:spPr>
    </dgm:pt>
    <dgm:pt modelId="{DF3F5E0C-A7FE-5245-AF63-170DE9BAAEF9}" type="pres">
      <dgm:prSet presAssocID="{55E003AD-D89C-420A-86CE-155BFAC52BEC}" presName="background" presStyleLbl="node0" presStyleIdx="0" presStyleCnt="6"/>
      <dgm:spPr>
        <a:scene3d>
          <a:camera prst="orthographicFront"/>
          <a:lightRig rig="threePt" dir="t"/>
        </a:scene3d>
        <a:sp3d>
          <a:bevelT/>
          <a:bevelB/>
        </a:sp3d>
      </dgm:spPr>
    </dgm:pt>
    <dgm:pt modelId="{96E17AE9-7177-B148-AE89-0DC6D545848F}" type="pres">
      <dgm:prSet presAssocID="{55E003AD-D89C-420A-86CE-155BFAC52BEC}" presName="text" presStyleLbl="fgAcc0" presStyleIdx="0" presStyleCnt="6">
        <dgm:presLayoutVars>
          <dgm:chPref val="3"/>
        </dgm:presLayoutVars>
      </dgm:prSet>
      <dgm:spPr/>
    </dgm:pt>
    <dgm:pt modelId="{018034EA-768A-F14F-AA31-343A63333988}" type="pres">
      <dgm:prSet presAssocID="{55E003AD-D89C-420A-86CE-155BFAC52BEC}" presName="hierChild2" presStyleCnt="0"/>
      <dgm:spPr>
        <a:scene3d>
          <a:camera prst="orthographicFront"/>
          <a:lightRig rig="threePt" dir="t"/>
        </a:scene3d>
        <a:sp3d>
          <a:bevelT/>
          <a:bevelB/>
        </a:sp3d>
      </dgm:spPr>
    </dgm:pt>
    <dgm:pt modelId="{212DEDA5-C5CC-9941-94B2-7B36DFC3EDD9}" type="pres">
      <dgm:prSet presAssocID="{A2983B46-8BAA-42E0-9AD9-C8C34A2B4413}" presName="hierRoot1" presStyleCnt="0"/>
      <dgm:spPr>
        <a:scene3d>
          <a:camera prst="orthographicFront"/>
          <a:lightRig rig="threePt" dir="t"/>
        </a:scene3d>
        <a:sp3d>
          <a:bevelT/>
          <a:bevelB/>
        </a:sp3d>
      </dgm:spPr>
    </dgm:pt>
    <dgm:pt modelId="{732BB907-AC0D-CD4E-ACA6-8BD303574078}" type="pres">
      <dgm:prSet presAssocID="{A2983B46-8BAA-42E0-9AD9-C8C34A2B4413}" presName="composite" presStyleCnt="0"/>
      <dgm:spPr>
        <a:scene3d>
          <a:camera prst="orthographicFront"/>
          <a:lightRig rig="threePt" dir="t"/>
        </a:scene3d>
        <a:sp3d>
          <a:bevelT/>
          <a:bevelB/>
        </a:sp3d>
      </dgm:spPr>
    </dgm:pt>
    <dgm:pt modelId="{C0C3DDD6-750F-7047-84CC-7CC945A09881}" type="pres">
      <dgm:prSet presAssocID="{A2983B46-8BAA-42E0-9AD9-C8C34A2B4413}" presName="background" presStyleLbl="node0" presStyleIdx="1" presStyleCnt="6"/>
      <dgm:spPr>
        <a:scene3d>
          <a:camera prst="orthographicFront"/>
          <a:lightRig rig="threePt" dir="t"/>
        </a:scene3d>
        <a:sp3d>
          <a:bevelT/>
          <a:bevelB/>
        </a:sp3d>
      </dgm:spPr>
    </dgm:pt>
    <dgm:pt modelId="{D0F8102A-3936-2742-9FFB-060296FD4507}" type="pres">
      <dgm:prSet presAssocID="{A2983B46-8BAA-42E0-9AD9-C8C34A2B4413}" presName="text" presStyleLbl="fgAcc0" presStyleIdx="1" presStyleCnt="6">
        <dgm:presLayoutVars>
          <dgm:chPref val="3"/>
        </dgm:presLayoutVars>
      </dgm:prSet>
      <dgm:spPr/>
    </dgm:pt>
    <dgm:pt modelId="{337730CC-6370-F84B-9536-24152FBE24F6}" type="pres">
      <dgm:prSet presAssocID="{A2983B46-8BAA-42E0-9AD9-C8C34A2B4413}" presName="hierChild2" presStyleCnt="0"/>
      <dgm:spPr>
        <a:scene3d>
          <a:camera prst="orthographicFront"/>
          <a:lightRig rig="threePt" dir="t"/>
        </a:scene3d>
        <a:sp3d>
          <a:bevelT/>
          <a:bevelB/>
        </a:sp3d>
      </dgm:spPr>
    </dgm:pt>
    <dgm:pt modelId="{F4A42C18-8157-C247-B817-73C702FEDB1D}" type="pres">
      <dgm:prSet presAssocID="{AC7258F0-70CD-4E08-BCD2-22E009FD6B94}" presName="hierRoot1" presStyleCnt="0"/>
      <dgm:spPr>
        <a:scene3d>
          <a:camera prst="orthographicFront"/>
          <a:lightRig rig="threePt" dir="t"/>
        </a:scene3d>
        <a:sp3d>
          <a:bevelT/>
          <a:bevelB/>
        </a:sp3d>
      </dgm:spPr>
    </dgm:pt>
    <dgm:pt modelId="{8E418CB8-D544-D145-B37A-B13BCDDA5781}" type="pres">
      <dgm:prSet presAssocID="{AC7258F0-70CD-4E08-BCD2-22E009FD6B94}" presName="composite" presStyleCnt="0"/>
      <dgm:spPr>
        <a:scene3d>
          <a:camera prst="orthographicFront"/>
          <a:lightRig rig="threePt" dir="t"/>
        </a:scene3d>
        <a:sp3d>
          <a:bevelT/>
          <a:bevelB/>
        </a:sp3d>
      </dgm:spPr>
    </dgm:pt>
    <dgm:pt modelId="{375F5A69-BBD4-3748-A0F3-DD4ABB6F839E}" type="pres">
      <dgm:prSet presAssocID="{AC7258F0-70CD-4E08-BCD2-22E009FD6B94}" presName="background" presStyleLbl="node0" presStyleIdx="2" presStyleCnt="6"/>
      <dgm:spPr>
        <a:scene3d>
          <a:camera prst="orthographicFront"/>
          <a:lightRig rig="threePt" dir="t"/>
        </a:scene3d>
        <a:sp3d>
          <a:bevelT/>
          <a:bevelB/>
        </a:sp3d>
      </dgm:spPr>
    </dgm:pt>
    <dgm:pt modelId="{4BB369EB-0D63-8744-B18C-50B2F978E0A7}" type="pres">
      <dgm:prSet presAssocID="{AC7258F0-70CD-4E08-BCD2-22E009FD6B94}" presName="text" presStyleLbl="fgAcc0" presStyleIdx="2" presStyleCnt="6">
        <dgm:presLayoutVars>
          <dgm:chPref val="3"/>
        </dgm:presLayoutVars>
      </dgm:prSet>
      <dgm:spPr/>
    </dgm:pt>
    <dgm:pt modelId="{DC03011A-BA66-6D46-B973-EE0717530809}" type="pres">
      <dgm:prSet presAssocID="{AC7258F0-70CD-4E08-BCD2-22E009FD6B94}" presName="hierChild2" presStyleCnt="0"/>
      <dgm:spPr>
        <a:scene3d>
          <a:camera prst="orthographicFront"/>
          <a:lightRig rig="threePt" dir="t"/>
        </a:scene3d>
        <a:sp3d>
          <a:bevelT/>
          <a:bevelB/>
        </a:sp3d>
      </dgm:spPr>
    </dgm:pt>
    <dgm:pt modelId="{EB77084A-0ECB-E742-94E1-BC98FB1AA7F5}" type="pres">
      <dgm:prSet presAssocID="{69E2CE7F-0AD7-4608-8628-9A56623704D0}" presName="hierRoot1" presStyleCnt="0"/>
      <dgm:spPr>
        <a:scene3d>
          <a:camera prst="orthographicFront"/>
          <a:lightRig rig="threePt" dir="t"/>
        </a:scene3d>
        <a:sp3d>
          <a:bevelT/>
          <a:bevelB/>
        </a:sp3d>
      </dgm:spPr>
    </dgm:pt>
    <dgm:pt modelId="{6B992078-D672-E24A-8702-A3CA7AF3E3F7}" type="pres">
      <dgm:prSet presAssocID="{69E2CE7F-0AD7-4608-8628-9A56623704D0}" presName="composite" presStyleCnt="0"/>
      <dgm:spPr>
        <a:scene3d>
          <a:camera prst="orthographicFront"/>
          <a:lightRig rig="threePt" dir="t"/>
        </a:scene3d>
        <a:sp3d>
          <a:bevelT/>
          <a:bevelB/>
        </a:sp3d>
      </dgm:spPr>
    </dgm:pt>
    <dgm:pt modelId="{4BEA786D-3D11-8F48-92F6-E08470E91BC5}" type="pres">
      <dgm:prSet presAssocID="{69E2CE7F-0AD7-4608-8628-9A56623704D0}" presName="background" presStyleLbl="node0" presStyleIdx="3" presStyleCnt="6"/>
      <dgm:spPr>
        <a:scene3d>
          <a:camera prst="orthographicFront"/>
          <a:lightRig rig="threePt" dir="t"/>
        </a:scene3d>
        <a:sp3d>
          <a:bevelT/>
          <a:bevelB/>
        </a:sp3d>
      </dgm:spPr>
    </dgm:pt>
    <dgm:pt modelId="{558EB9BD-04B5-2547-A487-455B8B43B2EA}" type="pres">
      <dgm:prSet presAssocID="{69E2CE7F-0AD7-4608-8628-9A56623704D0}" presName="text" presStyleLbl="fgAcc0" presStyleIdx="3" presStyleCnt="6">
        <dgm:presLayoutVars>
          <dgm:chPref val="3"/>
        </dgm:presLayoutVars>
      </dgm:prSet>
      <dgm:spPr/>
    </dgm:pt>
    <dgm:pt modelId="{A26D2C1A-4DB4-314C-A446-01E56809E5CA}" type="pres">
      <dgm:prSet presAssocID="{69E2CE7F-0AD7-4608-8628-9A56623704D0}" presName="hierChild2" presStyleCnt="0"/>
      <dgm:spPr>
        <a:scene3d>
          <a:camera prst="orthographicFront"/>
          <a:lightRig rig="threePt" dir="t"/>
        </a:scene3d>
        <a:sp3d>
          <a:bevelT/>
          <a:bevelB/>
        </a:sp3d>
      </dgm:spPr>
    </dgm:pt>
    <dgm:pt modelId="{0DD6E163-7C87-004A-84E9-D4E0C156E615}" type="pres">
      <dgm:prSet presAssocID="{21E37D23-79AF-45B5-A255-A62E73382904}" presName="hierRoot1" presStyleCnt="0"/>
      <dgm:spPr>
        <a:scene3d>
          <a:camera prst="orthographicFront"/>
          <a:lightRig rig="threePt" dir="t"/>
        </a:scene3d>
        <a:sp3d>
          <a:bevelT/>
          <a:bevelB/>
        </a:sp3d>
      </dgm:spPr>
    </dgm:pt>
    <dgm:pt modelId="{EDD9AC4C-3230-9340-A276-6B1419FCB216}" type="pres">
      <dgm:prSet presAssocID="{21E37D23-79AF-45B5-A255-A62E73382904}" presName="composite" presStyleCnt="0"/>
      <dgm:spPr>
        <a:scene3d>
          <a:camera prst="orthographicFront"/>
          <a:lightRig rig="threePt" dir="t"/>
        </a:scene3d>
        <a:sp3d>
          <a:bevelT/>
          <a:bevelB/>
        </a:sp3d>
      </dgm:spPr>
    </dgm:pt>
    <dgm:pt modelId="{1DF5430C-931E-534C-B790-F04F0A238DC0}" type="pres">
      <dgm:prSet presAssocID="{21E37D23-79AF-45B5-A255-A62E73382904}" presName="background" presStyleLbl="node0" presStyleIdx="4" presStyleCnt="6"/>
      <dgm:spPr>
        <a:scene3d>
          <a:camera prst="orthographicFront"/>
          <a:lightRig rig="threePt" dir="t"/>
        </a:scene3d>
        <a:sp3d>
          <a:bevelT/>
          <a:bevelB/>
        </a:sp3d>
      </dgm:spPr>
    </dgm:pt>
    <dgm:pt modelId="{89EE5A1F-5B59-E240-9F8C-1C682D7C46E6}" type="pres">
      <dgm:prSet presAssocID="{21E37D23-79AF-45B5-A255-A62E73382904}" presName="text" presStyleLbl="fgAcc0" presStyleIdx="4" presStyleCnt="6">
        <dgm:presLayoutVars>
          <dgm:chPref val="3"/>
        </dgm:presLayoutVars>
      </dgm:prSet>
      <dgm:spPr/>
    </dgm:pt>
    <dgm:pt modelId="{01D26531-A077-9745-86A8-CE97342D2EA1}" type="pres">
      <dgm:prSet presAssocID="{21E37D23-79AF-45B5-A255-A62E73382904}" presName="hierChild2" presStyleCnt="0"/>
      <dgm:spPr>
        <a:scene3d>
          <a:camera prst="orthographicFront"/>
          <a:lightRig rig="threePt" dir="t"/>
        </a:scene3d>
        <a:sp3d>
          <a:bevelT/>
          <a:bevelB/>
        </a:sp3d>
      </dgm:spPr>
    </dgm:pt>
    <dgm:pt modelId="{EA536820-4AB7-C14D-830D-62B69EE4DBB2}" type="pres">
      <dgm:prSet presAssocID="{6ADD546D-3CB6-B54F-9645-76617A30E757}" presName="hierRoot1" presStyleCnt="0"/>
      <dgm:spPr/>
    </dgm:pt>
    <dgm:pt modelId="{14BFBF2A-22D2-3C46-B389-B6513CD16CAF}" type="pres">
      <dgm:prSet presAssocID="{6ADD546D-3CB6-B54F-9645-76617A30E757}" presName="composite" presStyleCnt="0"/>
      <dgm:spPr/>
    </dgm:pt>
    <dgm:pt modelId="{6296F6B2-7487-654D-A785-2B04FD381D28}" type="pres">
      <dgm:prSet presAssocID="{6ADD546D-3CB6-B54F-9645-76617A30E757}" presName="background" presStyleLbl="node0" presStyleIdx="5" presStyleCnt="6"/>
      <dgm:spPr>
        <a:scene3d>
          <a:camera prst="orthographicFront"/>
          <a:lightRig rig="threePt" dir="t"/>
        </a:scene3d>
        <a:sp3d>
          <a:bevelT/>
        </a:sp3d>
      </dgm:spPr>
    </dgm:pt>
    <dgm:pt modelId="{85F5FD0D-3500-4F44-B2CC-C6188370AE66}" type="pres">
      <dgm:prSet presAssocID="{6ADD546D-3CB6-B54F-9645-76617A30E757}" presName="text" presStyleLbl="fgAcc0" presStyleIdx="5" presStyleCnt="6">
        <dgm:presLayoutVars>
          <dgm:chPref val="3"/>
        </dgm:presLayoutVars>
      </dgm:prSet>
      <dgm:spPr/>
    </dgm:pt>
    <dgm:pt modelId="{958FD748-B1AB-6D4D-9FEC-12B8BCC12C0C}" type="pres">
      <dgm:prSet presAssocID="{6ADD546D-3CB6-B54F-9645-76617A30E757}" presName="hierChild2" presStyleCnt="0"/>
      <dgm:spPr/>
    </dgm:pt>
  </dgm:ptLst>
  <dgm:cxnLst>
    <dgm:cxn modelId="{D6DD6322-3605-6F42-BDF8-F4275723955D}" type="presOf" srcId="{A2983B46-8BAA-42E0-9AD9-C8C34A2B4413}" destId="{D0F8102A-3936-2742-9FFB-060296FD4507}" srcOrd="0" destOrd="0" presId="urn:microsoft.com/office/officeart/2005/8/layout/hierarchy1"/>
    <dgm:cxn modelId="{1492EA26-1309-450F-A788-F635C0DC82A8}" srcId="{49404A4F-D2DD-47C3-9DE4-B7649E8EDF1C}" destId="{55E003AD-D89C-420A-86CE-155BFAC52BEC}" srcOrd="0" destOrd="0" parTransId="{F0D96587-4FA7-47E2-9115-9018F2699AAA}" sibTransId="{8EABED62-B421-4022-9FC7-31C48A81EE69}"/>
    <dgm:cxn modelId="{33E5952F-C01F-004D-B222-BFA7EEA87DE3}" type="presOf" srcId="{21E37D23-79AF-45B5-A255-A62E73382904}" destId="{89EE5A1F-5B59-E240-9F8C-1C682D7C46E6}" srcOrd="0" destOrd="0" presId="urn:microsoft.com/office/officeart/2005/8/layout/hierarchy1"/>
    <dgm:cxn modelId="{3562A93D-14FF-E84B-AB81-727538439623}" type="presOf" srcId="{6ADD546D-3CB6-B54F-9645-76617A30E757}" destId="{85F5FD0D-3500-4F44-B2CC-C6188370AE66}" srcOrd="0" destOrd="0" presId="urn:microsoft.com/office/officeart/2005/8/layout/hierarchy1"/>
    <dgm:cxn modelId="{4FA7A371-548A-C944-9CD6-5AEF34991941}" type="presOf" srcId="{55E003AD-D89C-420A-86CE-155BFAC52BEC}" destId="{96E17AE9-7177-B148-AE89-0DC6D545848F}" srcOrd="0" destOrd="0" presId="urn:microsoft.com/office/officeart/2005/8/layout/hierarchy1"/>
    <dgm:cxn modelId="{6BF2AC8A-C1BD-004E-94EA-F3AF083E61A4}" srcId="{49404A4F-D2DD-47C3-9DE4-B7649E8EDF1C}" destId="{6ADD546D-3CB6-B54F-9645-76617A30E757}" srcOrd="5" destOrd="0" parTransId="{0F7B806E-5F73-3B40-AAC2-1D57F086F448}" sibTransId="{0256146C-5A27-F848-9A7F-63E15CD176FA}"/>
    <dgm:cxn modelId="{CAF2269D-421B-594F-BFE5-4A5BA4EB20C6}" type="presOf" srcId="{AC7258F0-70CD-4E08-BCD2-22E009FD6B94}" destId="{4BB369EB-0D63-8744-B18C-50B2F978E0A7}" srcOrd="0" destOrd="0" presId="urn:microsoft.com/office/officeart/2005/8/layout/hierarchy1"/>
    <dgm:cxn modelId="{952C65B4-CDDC-4472-B16D-E425CE8EE5CB}" srcId="{49404A4F-D2DD-47C3-9DE4-B7649E8EDF1C}" destId="{AC7258F0-70CD-4E08-BCD2-22E009FD6B94}" srcOrd="2" destOrd="0" parTransId="{0E7110D3-E6DC-4121-9B05-8B3777CFF85E}" sibTransId="{D5C4BB0A-CBBD-4A53-9404-7CDB22A03E91}"/>
    <dgm:cxn modelId="{2ED9F4CF-C750-43BB-BA24-8E44E9D943DD}" srcId="{49404A4F-D2DD-47C3-9DE4-B7649E8EDF1C}" destId="{21E37D23-79AF-45B5-A255-A62E73382904}" srcOrd="4" destOrd="0" parTransId="{3EB3E6A6-B16B-4596-B07C-419DDCB00A83}" sibTransId="{40DB3CFA-8AEA-4DD1-9F6D-21CDA65E2764}"/>
    <dgm:cxn modelId="{3747A3D6-D7FE-4C8B-B04B-A17C3B76D02C}" srcId="{49404A4F-D2DD-47C3-9DE4-B7649E8EDF1C}" destId="{A2983B46-8BAA-42E0-9AD9-C8C34A2B4413}" srcOrd="1" destOrd="0" parTransId="{236E23EE-EDCC-4871-8063-9933760461ED}" sibTransId="{1498F861-8CB8-4E41-9CED-DA115A6DB403}"/>
    <dgm:cxn modelId="{5FF492DB-4E54-1D46-95A1-15202772BD95}" type="presOf" srcId="{69E2CE7F-0AD7-4608-8628-9A56623704D0}" destId="{558EB9BD-04B5-2547-A487-455B8B43B2EA}" srcOrd="0" destOrd="0" presId="urn:microsoft.com/office/officeart/2005/8/layout/hierarchy1"/>
    <dgm:cxn modelId="{4871F8DD-79F5-41BF-BB0D-6C1C5966F831}" srcId="{49404A4F-D2DD-47C3-9DE4-B7649E8EDF1C}" destId="{69E2CE7F-0AD7-4608-8628-9A56623704D0}" srcOrd="3" destOrd="0" parTransId="{1265DCD6-BCCA-4FF5-9906-14256FE35188}" sibTransId="{FE656473-C10D-41DE-B22B-586E55C9CAC6}"/>
    <dgm:cxn modelId="{7AE3F7EA-86B5-3447-B272-75160AE224B2}" type="presOf" srcId="{49404A4F-D2DD-47C3-9DE4-B7649E8EDF1C}" destId="{22F50EFE-70D6-9346-9040-EEDAE7663936}" srcOrd="0" destOrd="0" presId="urn:microsoft.com/office/officeart/2005/8/layout/hierarchy1"/>
    <dgm:cxn modelId="{D305DD58-DF70-004A-8073-0FD7382CCF50}" type="presParOf" srcId="{22F50EFE-70D6-9346-9040-EEDAE7663936}" destId="{6B82FE76-280C-F446-8F26-706120E377D2}" srcOrd="0" destOrd="0" presId="urn:microsoft.com/office/officeart/2005/8/layout/hierarchy1"/>
    <dgm:cxn modelId="{BD67F9DF-6C21-F64A-9568-DF5C25E90977}" type="presParOf" srcId="{6B82FE76-280C-F446-8F26-706120E377D2}" destId="{61B965DC-9668-A846-B5BE-316DFF73C2D2}" srcOrd="0" destOrd="0" presId="urn:microsoft.com/office/officeart/2005/8/layout/hierarchy1"/>
    <dgm:cxn modelId="{F7276FDE-E296-8443-B4CC-D8B51BB62445}" type="presParOf" srcId="{61B965DC-9668-A846-B5BE-316DFF73C2D2}" destId="{DF3F5E0C-A7FE-5245-AF63-170DE9BAAEF9}" srcOrd="0" destOrd="0" presId="urn:microsoft.com/office/officeart/2005/8/layout/hierarchy1"/>
    <dgm:cxn modelId="{82910E1A-816C-D84E-B956-D52922F1A22E}" type="presParOf" srcId="{61B965DC-9668-A846-B5BE-316DFF73C2D2}" destId="{96E17AE9-7177-B148-AE89-0DC6D545848F}" srcOrd="1" destOrd="0" presId="urn:microsoft.com/office/officeart/2005/8/layout/hierarchy1"/>
    <dgm:cxn modelId="{D16ED199-DF61-7040-996E-0B6B7BAE5266}" type="presParOf" srcId="{6B82FE76-280C-F446-8F26-706120E377D2}" destId="{018034EA-768A-F14F-AA31-343A63333988}" srcOrd="1" destOrd="0" presId="urn:microsoft.com/office/officeart/2005/8/layout/hierarchy1"/>
    <dgm:cxn modelId="{7165B908-BCE4-4F43-9EF5-B2C51CD7B845}" type="presParOf" srcId="{22F50EFE-70D6-9346-9040-EEDAE7663936}" destId="{212DEDA5-C5CC-9941-94B2-7B36DFC3EDD9}" srcOrd="1" destOrd="0" presId="urn:microsoft.com/office/officeart/2005/8/layout/hierarchy1"/>
    <dgm:cxn modelId="{0F36C9C3-1EEA-C246-BEED-8952D3E1F776}" type="presParOf" srcId="{212DEDA5-C5CC-9941-94B2-7B36DFC3EDD9}" destId="{732BB907-AC0D-CD4E-ACA6-8BD303574078}" srcOrd="0" destOrd="0" presId="urn:microsoft.com/office/officeart/2005/8/layout/hierarchy1"/>
    <dgm:cxn modelId="{0594B289-974F-A743-9008-D0030B8B0CC2}" type="presParOf" srcId="{732BB907-AC0D-CD4E-ACA6-8BD303574078}" destId="{C0C3DDD6-750F-7047-84CC-7CC945A09881}" srcOrd="0" destOrd="0" presId="urn:microsoft.com/office/officeart/2005/8/layout/hierarchy1"/>
    <dgm:cxn modelId="{48087D8A-F6C3-784B-A73C-F16C6ABC23C6}" type="presParOf" srcId="{732BB907-AC0D-CD4E-ACA6-8BD303574078}" destId="{D0F8102A-3936-2742-9FFB-060296FD4507}" srcOrd="1" destOrd="0" presId="urn:microsoft.com/office/officeart/2005/8/layout/hierarchy1"/>
    <dgm:cxn modelId="{0CBEEB73-09BD-A542-AE9A-DD44CC70375C}" type="presParOf" srcId="{212DEDA5-C5CC-9941-94B2-7B36DFC3EDD9}" destId="{337730CC-6370-F84B-9536-24152FBE24F6}" srcOrd="1" destOrd="0" presId="urn:microsoft.com/office/officeart/2005/8/layout/hierarchy1"/>
    <dgm:cxn modelId="{5AD1F587-674E-8741-A74B-C561A805AB33}" type="presParOf" srcId="{22F50EFE-70D6-9346-9040-EEDAE7663936}" destId="{F4A42C18-8157-C247-B817-73C702FEDB1D}" srcOrd="2" destOrd="0" presId="urn:microsoft.com/office/officeart/2005/8/layout/hierarchy1"/>
    <dgm:cxn modelId="{7DE7BC3E-E46F-E040-8D5A-0473533BF19B}" type="presParOf" srcId="{F4A42C18-8157-C247-B817-73C702FEDB1D}" destId="{8E418CB8-D544-D145-B37A-B13BCDDA5781}" srcOrd="0" destOrd="0" presId="urn:microsoft.com/office/officeart/2005/8/layout/hierarchy1"/>
    <dgm:cxn modelId="{9035FEFD-F977-A54B-9AA0-986A127BB3D1}" type="presParOf" srcId="{8E418CB8-D544-D145-B37A-B13BCDDA5781}" destId="{375F5A69-BBD4-3748-A0F3-DD4ABB6F839E}" srcOrd="0" destOrd="0" presId="urn:microsoft.com/office/officeart/2005/8/layout/hierarchy1"/>
    <dgm:cxn modelId="{BFBF9A22-16C6-314C-A3D1-BEC362744ED1}" type="presParOf" srcId="{8E418CB8-D544-D145-B37A-B13BCDDA5781}" destId="{4BB369EB-0D63-8744-B18C-50B2F978E0A7}" srcOrd="1" destOrd="0" presId="urn:microsoft.com/office/officeart/2005/8/layout/hierarchy1"/>
    <dgm:cxn modelId="{CA49BE20-01CA-8B47-A170-B202CB45F568}" type="presParOf" srcId="{F4A42C18-8157-C247-B817-73C702FEDB1D}" destId="{DC03011A-BA66-6D46-B973-EE0717530809}" srcOrd="1" destOrd="0" presId="urn:microsoft.com/office/officeart/2005/8/layout/hierarchy1"/>
    <dgm:cxn modelId="{C18BCA5D-1A36-CA4B-99D4-38F540CE98C3}" type="presParOf" srcId="{22F50EFE-70D6-9346-9040-EEDAE7663936}" destId="{EB77084A-0ECB-E742-94E1-BC98FB1AA7F5}" srcOrd="3" destOrd="0" presId="urn:microsoft.com/office/officeart/2005/8/layout/hierarchy1"/>
    <dgm:cxn modelId="{373A34BC-DFD0-EB41-96A0-203E0E6FE547}" type="presParOf" srcId="{EB77084A-0ECB-E742-94E1-BC98FB1AA7F5}" destId="{6B992078-D672-E24A-8702-A3CA7AF3E3F7}" srcOrd="0" destOrd="0" presId="urn:microsoft.com/office/officeart/2005/8/layout/hierarchy1"/>
    <dgm:cxn modelId="{D0DC5191-EF2A-5B46-9B63-E1AB44B16FD6}" type="presParOf" srcId="{6B992078-D672-E24A-8702-A3CA7AF3E3F7}" destId="{4BEA786D-3D11-8F48-92F6-E08470E91BC5}" srcOrd="0" destOrd="0" presId="urn:microsoft.com/office/officeart/2005/8/layout/hierarchy1"/>
    <dgm:cxn modelId="{D3E02C2B-C8D6-8E40-AD38-B518CB672C07}" type="presParOf" srcId="{6B992078-D672-E24A-8702-A3CA7AF3E3F7}" destId="{558EB9BD-04B5-2547-A487-455B8B43B2EA}" srcOrd="1" destOrd="0" presId="urn:microsoft.com/office/officeart/2005/8/layout/hierarchy1"/>
    <dgm:cxn modelId="{27DBA334-F333-0940-8CC9-25C83827BEF1}" type="presParOf" srcId="{EB77084A-0ECB-E742-94E1-BC98FB1AA7F5}" destId="{A26D2C1A-4DB4-314C-A446-01E56809E5CA}" srcOrd="1" destOrd="0" presId="urn:microsoft.com/office/officeart/2005/8/layout/hierarchy1"/>
    <dgm:cxn modelId="{4E1D0DE0-38FF-3344-9B66-884FFAA19FBE}" type="presParOf" srcId="{22F50EFE-70D6-9346-9040-EEDAE7663936}" destId="{0DD6E163-7C87-004A-84E9-D4E0C156E615}" srcOrd="4" destOrd="0" presId="urn:microsoft.com/office/officeart/2005/8/layout/hierarchy1"/>
    <dgm:cxn modelId="{6262A918-872A-3F40-BE13-44F9C4E0511B}" type="presParOf" srcId="{0DD6E163-7C87-004A-84E9-D4E0C156E615}" destId="{EDD9AC4C-3230-9340-A276-6B1419FCB216}" srcOrd="0" destOrd="0" presId="urn:microsoft.com/office/officeart/2005/8/layout/hierarchy1"/>
    <dgm:cxn modelId="{893AADFA-B99B-4243-87C7-BE73D9C97D33}" type="presParOf" srcId="{EDD9AC4C-3230-9340-A276-6B1419FCB216}" destId="{1DF5430C-931E-534C-B790-F04F0A238DC0}" srcOrd="0" destOrd="0" presId="urn:microsoft.com/office/officeart/2005/8/layout/hierarchy1"/>
    <dgm:cxn modelId="{14D69239-B617-3A48-8D74-A1E4484B6CB4}" type="presParOf" srcId="{EDD9AC4C-3230-9340-A276-6B1419FCB216}" destId="{89EE5A1F-5B59-E240-9F8C-1C682D7C46E6}" srcOrd="1" destOrd="0" presId="urn:microsoft.com/office/officeart/2005/8/layout/hierarchy1"/>
    <dgm:cxn modelId="{FB71D1E2-50B7-4743-8F1F-7767B8AC62BD}" type="presParOf" srcId="{0DD6E163-7C87-004A-84E9-D4E0C156E615}" destId="{01D26531-A077-9745-86A8-CE97342D2EA1}" srcOrd="1" destOrd="0" presId="urn:microsoft.com/office/officeart/2005/8/layout/hierarchy1"/>
    <dgm:cxn modelId="{5B1F7094-BB73-4841-A880-F154A5ED43FA}" type="presParOf" srcId="{22F50EFE-70D6-9346-9040-EEDAE7663936}" destId="{EA536820-4AB7-C14D-830D-62B69EE4DBB2}" srcOrd="5" destOrd="0" presId="urn:microsoft.com/office/officeart/2005/8/layout/hierarchy1"/>
    <dgm:cxn modelId="{7E71540D-255C-E247-BBC4-E29C36F92619}" type="presParOf" srcId="{EA536820-4AB7-C14D-830D-62B69EE4DBB2}" destId="{14BFBF2A-22D2-3C46-B389-B6513CD16CAF}" srcOrd="0" destOrd="0" presId="urn:microsoft.com/office/officeart/2005/8/layout/hierarchy1"/>
    <dgm:cxn modelId="{6B23177B-1A23-8F44-8273-7352563F2FD0}" type="presParOf" srcId="{14BFBF2A-22D2-3C46-B389-B6513CD16CAF}" destId="{6296F6B2-7487-654D-A785-2B04FD381D28}" srcOrd="0" destOrd="0" presId="urn:microsoft.com/office/officeart/2005/8/layout/hierarchy1"/>
    <dgm:cxn modelId="{FD7F7DE6-4595-0549-9614-8C39DA450F1E}" type="presParOf" srcId="{14BFBF2A-22D2-3C46-B389-B6513CD16CAF}" destId="{85F5FD0D-3500-4F44-B2CC-C6188370AE66}" srcOrd="1" destOrd="0" presId="urn:microsoft.com/office/officeart/2005/8/layout/hierarchy1"/>
    <dgm:cxn modelId="{43B0781A-8B3C-3440-83B9-C54F41F54FC5}" type="presParOf" srcId="{EA536820-4AB7-C14D-830D-62B69EE4DBB2}" destId="{958FD748-B1AB-6D4D-9FEC-12B8BCC12C0C}"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9404A4F-D2DD-47C3-9DE4-B7649E8EDF1C}" type="doc">
      <dgm:prSet loTypeId="urn:microsoft.com/office/officeart/2005/8/layout/cycle1" loCatId="hierarchy" qsTypeId="urn:microsoft.com/office/officeart/2005/8/quickstyle/3d2" qsCatId="3D" csTypeId="urn:microsoft.com/office/officeart/2005/8/colors/accent6_5" csCatId="accent6" phldr="1"/>
      <dgm:spPr/>
      <dgm:t>
        <a:bodyPr/>
        <a:lstStyle/>
        <a:p>
          <a:endParaRPr lang="en-US"/>
        </a:p>
      </dgm:t>
    </dgm:pt>
    <dgm:pt modelId="{55E003AD-D89C-420A-86CE-155BFAC52BEC}">
      <dgm:prSet/>
      <dgm:spPr/>
      <dgm:t>
        <a:bodyPr/>
        <a:lstStyle/>
        <a:p>
          <a:r>
            <a:rPr lang="fr-FR" b="1" dirty="0"/>
            <a:t>Sélection du </a:t>
          </a:r>
          <a:r>
            <a:rPr lang="fr-FR" b="1" dirty="0" err="1"/>
            <a:t>dataframe</a:t>
          </a:r>
          <a:endParaRPr lang="en-US" dirty="0"/>
        </a:p>
      </dgm:t>
    </dgm:pt>
    <dgm:pt modelId="{F0D96587-4FA7-47E2-9115-9018F2699AAA}" type="parTrans" cxnId="{1492EA26-1309-450F-A788-F635C0DC82A8}">
      <dgm:prSet/>
      <dgm:spPr/>
      <dgm:t>
        <a:bodyPr/>
        <a:lstStyle/>
        <a:p>
          <a:endParaRPr lang="en-US"/>
        </a:p>
      </dgm:t>
    </dgm:pt>
    <dgm:pt modelId="{8EABED62-B421-4022-9FC7-31C48A81EE69}" type="sibTrans" cxnId="{1492EA26-1309-450F-A788-F635C0DC82A8}">
      <dgm:prSet/>
      <dgm:spPr/>
      <dgm:t>
        <a:bodyPr/>
        <a:lstStyle/>
        <a:p>
          <a:endParaRPr lang="en-US"/>
        </a:p>
      </dgm:t>
    </dgm:pt>
    <dgm:pt modelId="{A2983B46-8BAA-42E0-9AD9-C8C34A2B4413}">
      <dgm:prSet/>
      <dgm:spPr/>
      <dgm:t>
        <a:bodyPr/>
        <a:lstStyle/>
        <a:p>
          <a:r>
            <a:rPr lang="en-US" b="1" dirty="0"/>
            <a:t>Selection des feature </a:t>
          </a:r>
        </a:p>
      </dgm:t>
    </dgm:pt>
    <dgm:pt modelId="{236E23EE-EDCC-4871-8063-9933760461ED}" type="parTrans" cxnId="{3747A3D6-D7FE-4C8B-B04B-A17C3B76D02C}">
      <dgm:prSet/>
      <dgm:spPr/>
      <dgm:t>
        <a:bodyPr/>
        <a:lstStyle/>
        <a:p>
          <a:endParaRPr lang="en-US"/>
        </a:p>
      </dgm:t>
    </dgm:pt>
    <dgm:pt modelId="{1498F861-8CB8-4E41-9CED-DA115A6DB403}" type="sibTrans" cxnId="{3747A3D6-D7FE-4C8B-B04B-A17C3B76D02C}">
      <dgm:prSet/>
      <dgm:spPr/>
      <dgm:t>
        <a:bodyPr/>
        <a:lstStyle/>
        <a:p>
          <a:endParaRPr lang="en-US"/>
        </a:p>
      </dgm:t>
    </dgm:pt>
    <dgm:pt modelId="{AC7258F0-70CD-4E08-BCD2-22E009FD6B94}">
      <dgm:prSet/>
      <dgm:spPr/>
      <dgm:t>
        <a:bodyPr/>
        <a:lstStyle/>
        <a:p>
          <a:r>
            <a:rPr lang="fr-FR" b="1" dirty="0"/>
            <a:t>Traitement des valeurs et des </a:t>
          </a:r>
          <a:r>
            <a:rPr lang="fr-FR" b="1" dirty="0" err="1"/>
            <a:t>feature</a:t>
          </a:r>
          <a:r>
            <a:rPr lang="fr-FR" b="1" dirty="0"/>
            <a:t> si nécessaire</a:t>
          </a:r>
          <a:endParaRPr lang="en-US" dirty="0"/>
        </a:p>
      </dgm:t>
    </dgm:pt>
    <dgm:pt modelId="{0E7110D3-E6DC-4121-9B05-8B3777CFF85E}" type="parTrans" cxnId="{952C65B4-CDDC-4472-B16D-E425CE8EE5CB}">
      <dgm:prSet/>
      <dgm:spPr/>
      <dgm:t>
        <a:bodyPr/>
        <a:lstStyle/>
        <a:p>
          <a:endParaRPr lang="en-US"/>
        </a:p>
      </dgm:t>
    </dgm:pt>
    <dgm:pt modelId="{D5C4BB0A-CBBD-4A53-9404-7CDB22A03E91}" type="sibTrans" cxnId="{952C65B4-CDDC-4472-B16D-E425CE8EE5CB}">
      <dgm:prSet/>
      <dgm:spPr/>
      <dgm:t>
        <a:bodyPr/>
        <a:lstStyle/>
        <a:p>
          <a:endParaRPr lang="en-US"/>
        </a:p>
      </dgm:t>
    </dgm:pt>
    <dgm:pt modelId="{21E37D23-79AF-45B5-A255-A62E73382904}">
      <dgm:prSet/>
      <dgm:spPr/>
      <dgm:t>
        <a:bodyPr/>
        <a:lstStyle/>
        <a:p>
          <a:r>
            <a:rPr lang="fr-FR" b="1" dirty="0"/>
            <a:t>Fusion du </a:t>
          </a:r>
          <a:r>
            <a:rPr lang="fr-FR" b="1" dirty="0" err="1"/>
            <a:t>dataframe</a:t>
          </a:r>
          <a:r>
            <a:rPr lang="fr-FR" b="1" dirty="0"/>
            <a:t> avec le </a:t>
          </a:r>
          <a:r>
            <a:rPr lang="fr-FR" b="1" dirty="0" err="1"/>
            <a:t>dataframe</a:t>
          </a:r>
          <a:r>
            <a:rPr lang="fr-FR" b="1" dirty="0"/>
            <a:t> </a:t>
          </a:r>
          <a:r>
            <a:rPr lang="fr-FR" b="1" dirty="0" err="1"/>
            <a:t>data_final</a:t>
          </a:r>
          <a:endParaRPr lang="en-US" dirty="0"/>
        </a:p>
      </dgm:t>
    </dgm:pt>
    <dgm:pt modelId="{3EB3E6A6-B16B-4596-B07C-419DDCB00A83}" type="parTrans" cxnId="{2ED9F4CF-C750-43BB-BA24-8E44E9D943DD}">
      <dgm:prSet/>
      <dgm:spPr/>
      <dgm:t>
        <a:bodyPr/>
        <a:lstStyle/>
        <a:p>
          <a:endParaRPr lang="en-US"/>
        </a:p>
      </dgm:t>
    </dgm:pt>
    <dgm:pt modelId="{40DB3CFA-8AEA-4DD1-9F6D-21CDA65E2764}" type="sibTrans" cxnId="{2ED9F4CF-C750-43BB-BA24-8E44E9D943DD}">
      <dgm:prSet/>
      <dgm:spPr/>
      <dgm:t>
        <a:bodyPr/>
        <a:lstStyle/>
        <a:p>
          <a:endParaRPr lang="en-US"/>
        </a:p>
      </dgm:t>
    </dgm:pt>
    <dgm:pt modelId="{9C4E8AF9-3C71-7C4F-9D18-B4EDC285FB99}">
      <dgm:prSet/>
      <dgm:spPr/>
      <dgm:t>
        <a:bodyPr/>
        <a:lstStyle/>
        <a:p>
          <a:r>
            <a:rPr lang="en-US" b="1" dirty="0" err="1"/>
            <a:t>Traitement</a:t>
          </a:r>
          <a:r>
            <a:rPr lang="en-US" b="1" dirty="0"/>
            <a:t> des </a:t>
          </a:r>
          <a:r>
            <a:rPr lang="en-US" b="1" dirty="0" err="1"/>
            <a:t>valeurs</a:t>
          </a:r>
          <a:r>
            <a:rPr lang="en-US" b="1" dirty="0"/>
            <a:t> (</a:t>
          </a:r>
          <a:r>
            <a:rPr lang="en-US" b="1" dirty="0" err="1"/>
            <a:t>NaN</a:t>
          </a:r>
          <a:r>
            <a:rPr lang="en-US" b="1" dirty="0"/>
            <a:t>, outliers, </a:t>
          </a:r>
          <a:r>
            <a:rPr lang="en-US" b="1" dirty="0" err="1"/>
            <a:t>valeurs</a:t>
          </a:r>
          <a:r>
            <a:rPr lang="en-US" b="1" dirty="0"/>
            <a:t> negatives…)</a:t>
          </a:r>
        </a:p>
      </dgm:t>
    </dgm:pt>
    <dgm:pt modelId="{E49CCDF1-0B84-214D-A1BE-2FCF7FF6CC92}" type="parTrans" cxnId="{A44E16C6-B4F5-0C48-A1A4-2A8DA871846F}">
      <dgm:prSet/>
      <dgm:spPr/>
      <dgm:t>
        <a:bodyPr/>
        <a:lstStyle/>
        <a:p>
          <a:endParaRPr lang="fr-FR"/>
        </a:p>
      </dgm:t>
    </dgm:pt>
    <dgm:pt modelId="{5492227E-C496-FF40-BFDB-97E6E2910231}" type="sibTrans" cxnId="{A44E16C6-B4F5-0C48-A1A4-2A8DA871846F}">
      <dgm:prSet/>
      <dgm:spPr/>
      <dgm:t>
        <a:bodyPr/>
        <a:lstStyle/>
        <a:p>
          <a:endParaRPr lang="fr-FR"/>
        </a:p>
      </dgm:t>
    </dgm:pt>
    <dgm:pt modelId="{11933489-0179-9849-9B7D-9878095A1BE2}">
      <dgm:prSet/>
      <dgm:spPr/>
      <dgm:t>
        <a:bodyPr/>
        <a:lstStyle/>
        <a:p>
          <a:r>
            <a:rPr lang="en-US" b="1" dirty="0" err="1"/>
            <a:t>Traitement</a:t>
          </a:r>
          <a:r>
            <a:rPr lang="en-US" b="1" dirty="0"/>
            <a:t> de feature avec </a:t>
          </a:r>
          <a:r>
            <a:rPr lang="en-US" b="1" dirty="0" err="1"/>
            <a:t>remplacement</a:t>
          </a:r>
          <a:r>
            <a:rPr lang="en-US" b="1" dirty="0"/>
            <a:t> de </a:t>
          </a:r>
          <a:r>
            <a:rPr lang="en-US" b="1" dirty="0" err="1"/>
            <a:t>caractères</a:t>
          </a:r>
          <a:r>
            <a:rPr lang="en-US" b="1" dirty="0"/>
            <a:t> pour les </a:t>
          </a:r>
          <a:r>
            <a:rPr lang="en-US" b="1" dirty="0" err="1"/>
            <a:t>valeurs</a:t>
          </a:r>
          <a:r>
            <a:rPr lang="en-US" b="1" dirty="0"/>
            <a:t>  </a:t>
          </a:r>
        </a:p>
      </dgm:t>
    </dgm:pt>
    <dgm:pt modelId="{53254B27-47B1-584E-BF9E-2BB69966CA96}" type="parTrans" cxnId="{E5AF09BA-9736-584D-A109-0B1F5CC620E6}">
      <dgm:prSet/>
      <dgm:spPr/>
      <dgm:t>
        <a:bodyPr/>
        <a:lstStyle/>
        <a:p>
          <a:endParaRPr lang="fr-FR"/>
        </a:p>
      </dgm:t>
    </dgm:pt>
    <dgm:pt modelId="{CE29F124-D8A9-8044-A2A5-C7D521EA5EB8}" type="sibTrans" cxnId="{E5AF09BA-9736-584D-A109-0B1F5CC620E6}">
      <dgm:prSet/>
      <dgm:spPr/>
      <dgm:t>
        <a:bodyPr/>
        <a:lstStyle/>
        <a:p>
          <a:endParaRPr lang="fr-FR"/>
        </a:p>
      </dgm:t>
    </dgm:pt>
    <dgm:pt modelId="{D6DDE35B-81C8-6142-BF07-938F1F179976}" type="pres">
      <dgm:prSet presAssocID="{49404A4F-D2DD-47C3-9DE4-B7649E8EDF1C}" presName="cycle" presStyleCnt="0">
        <dgm:presLayoutVars>
          <dgm:dir/>
          <dgm:resizeHandles val="exact"/>
        </dgm:presLayoutVars>
      </dgm:prSet>
      <dgm:spPr/>
    </dgm:pt>
    <dgm:pt modelId="{731EB724-396C-6342-8F1B-B7849C235DA3}" type="pres">
      <dgm:prSet presAssocID="{55E003AD-D89C-420A-86CE-155BFAC52BEC}" presName="dummy" presStyleCnt="0"/>
      <dgm:spPr/>
    </dgm:pt>
    <dgm:pt modelId="{440F5607-2736-1B4C-BFA2-2FBC988D5461}" type="pres">
      <dgm:prSet presAssocID="{55E003AD-D89C-420A-86CE-155BFAC52BEC}" presName="node" presStyleLbl="revTx" presStyleIdx="0" presStyleCnt="6">
        <dgm:presLayoutVars>
          <dgm:bulletEnabled val="1"/>
        </dgm:presLayoutVars>
      </dgm:prSet>
      <dgm:spPr/>
    </dgm:pt>
    <dgm:pt modelId="{9B706051-4AC7-2D49-B07C-3F180D0183CD}" type="pres">
      <dgm:prSet presAssocID="{8EABED62-B421-4022-9FC7-31C48A81EE69}" presName="sibTrans" presStyleLbl="node1" presStyleIdx="0" presStyleCnt="6"/>
      <dgm:spPr/>
    </dgm:pt>
    <dgm:pt modelId="{7222DE7F-5C7A-AB40-B351-D7371D3C0B53}" type="pres">
      <dgm:prSet presAssocID="{A2983B46-8BAA-42E0-9AD9-C8C34A2B4413}" presName="dummy" presStyleCnt="0"/>
      <dgm:spPr/>
    </dgm:pt>
    <dgm:pt modelId="{B7D0B46C-E072-BC4D-92B6-304EE271990A}" type="pres">
      <dgm:prSet presAssocID="{A2983B46-8BAA-42E0-9AD9-C8C34A2B4413}" presName="node" presStyleLbl="revTx" presStyleIdx="1" presStyleCnt="6">
        <dgm:presLayoutVars>
          <dgm:bulletEnabled val="1"/>
        </dgm:presLayoutVars>
      </dgm:prSet>
      <dgm:spPr/>
    </dgm:pt>
    <dgm:pt modelId="{F98B974D-ACEF-C145-90F4-2C27705C0F7B}" type="pres">
      <dgm:prSet presAssocID="{1498F861-8CB8-4E41-9CED-DA115A6DB403}" presName="sibTrans" presStyleLbl="node1" presStyleIdx="1" presStyleCnt="6"/>
      <dgm:spPr/>
    </dgm:pt>
    <dgm:pt modelId="{6B1E5419-EE2C-1241-BD35-002E4E21A821}" type="pres">
      <dgm:prSet presAssocID="{AC7258F0-70CD-4E08-BCD2-22E009FD6B94}" presName="dummy" presStyleCnt="0"/>
      <dgm:spPr/>
    </dgm:pt>
    <dgm:pt modelId="{446E2A4D-DA88-2E41-90B4-0FB3FBD90358}" type="pres">
      <dgm:prSet presAssocID="{AC7258F0-70CD-4E08-BCD2-22E009FD6B94}" presName="node" presStyleLbl="revTx" presStyleIdx="2" presStyleCnt="6">
        <dgm:presLayoutVars>
          <dgm:bulletEnabled val="1"/>
        </dgm:presLayoutVars>
      </dgm:prSet>
      <dgm:spPr/>
    </dgm:pt>
    <dgm:pt modelId="{19E64BDE-4774-2941-AC83-3932DF21E8E0}" type="pres">
      <dgm:prSet presAssocID="{D5C4BB0A-CBBD-4A53-9404-7CDB22A03E91}" presName="sibTrans" presStyleLbl="node1" presStyleIdx="2" presStyleCnt="6"/>
      <dgm:spPr/>
    </dgm:pt>
    <dgm:pt modelId="{EB45BBFE-9C51-FA48-B9C4-3F5C024149D5}" type="pres">
      <dgm:prSet presAssocID="{21E37D23-79AF-45B5-A255-A62E73382904}" presName="dummy" presStyleCnt="0"/>
      <dgm:spPr/>
    </dgm:pt>
    <dgm:pt modelId="{F78707A3-C16A-6447-9A5C-776B0ECE30C0}" type="pres">
      <dgm:prSet presAssocID="{21E37D23-79AF-45B5-A255-A62E73382904}" presName="node" presStyleLbl="revTx" presStyleIdx="3" presStyleCnt="6">
        <dgm:presLayoutVars>
          <dgm:bulletEnabled val="1"/>
        </dgm:presLayoutVars>
      </dgm:prSet>
      <dgm:spPr/>
    </dgm:pt>
    <dgm:pt modelId="{B776C2E4-BAC2-EF49-AE8E-9ECAD94258CC}" type="pres">
      <dgm:prSet presAssocID="{40DB3CFA-8AEA-4DD1-9F6D-21CDA65E2764}" presName="sibTrans" presStyleLbl="node1" presStyleIdx="3" presStyleCnt="6"/>
      <dgm:spPr/>
    </dgm:pt>
    <dgm:pt modelId="{27EDD6BA-9D8D-B949-A073-BEE3C3ED279E}" type="pres">
      <dgm:prSet presAssocID="{9C4E8AF9-3C71-7C4F-9D18-B4EDC285FB99}" presName="dummy" presStyleCnt="0"/>
      <dgm:spPr/>
    </dgm:pt>
    <dgm:pt modelId="{5A1DB53F-1313-874B-896C-A3B729EA32BE}" type="pres">
      <dgm:prSet presAssocID="{9C4E8AF9-3C71-7C4F-9D18-B4EDC285FB99}" presName="node" presStyleLbl="revTx" presStyleIdx="4" presStyleCnt="6">
        <dgm:presLayoutVars>
          <dgm:bulletEnabled val="1"/>
        </dgm:presLayoutVars>
      </dgm:prSet>
      <dgm:spPr/>
    </dgm:pt>
    <dgm:pt modelId="{75F94D2A-87C9-194A-8630-3F78A8E29AF5}" type="pres">
      <dgm:prSet presAssocID="{5492227E-C496-FF40-BFDB-97E6E2910231}" presName="sibTrans" presStyleLbl="node1" presStyleIdx="4" presStyleCnt="6"/>
      <dgm:spPr/>
    </dgm:pt>
    <dgm:pt modelId="{4DCDB827-72BF-9F4B-950A-6F79019E2485}" type="pres">
      <dgm:prSet presAssocID="{11933489-0179-9849-9B7D-9878095A1BE2}" presName="dummy" presStyleCnt="0"/>
      <dgm:spPr/>
    </dgm:pt>
    <dgm:pt modelId="{D26A4388-7944-9C4F-BD71-18D96317A013}" type="pres">
      <dgm:prSet presAssocID="{11933489-0179-9849-9B7D-9878095A1BE2}" presName="node" presStyleLbl="revTx" presStyleIdx="5" presStyleCnt="6">
        <dgm:presLayoutVars>
          <dgm:bulletEnabled val="1"/>
        </dgm:presLayoutVars>
      </dgm:prSet>
      <dgm:spPr/>
    </dgm:pt>
    <dgm:pt modelId="{F1AE7EC8-BE94-0841-825D-15A806F02568}" type="pres">
      <dgm:prSet presAssocID="{CE29F124-D8A9-8044-A2A5-C7D521EA5EB8}" presName="sibTrans" presStyleLbl="node1" presStyleIdx="5" presStyleCnt="6"/>
      <dgm:spPr/>
    </dgm:pt>
  </dgm:ptLst>
  <dgm:cxnLst>
    <dgm:cxn modelId="{39023E0C-2166-BE42-8D6B-E80DB5A3A52C}" type="presOf" srcId="{D5C4BB0A-CBBD-4A53-9404-7CDB22A03E91}" destId="{19E64BDE-4774-2941-AC83-3932DF21E8E0}" srcOrd="0" destOrd="0" presId="urn:microsoft.com/office/officeart/2005/8/layout/cycle1"/>
    <dgm:cxn modelId="{1492EA26-1309-450F-A788-F635C0DC82A8}" srcId="{49404A4F-D2DD-47C3-9DE4-B7649E8EDF1C}" destId="{55E003AD-D89C-420A-86CE-155BFAC52BEC}" srcOrd="0" destOrd="0" parTransId="{F0D96587-4FA7-47E2-9115-9018F2699AAA}" sibTransId="{8EABED62-B421-4022-9FC7-31C48A81EE69}"/>
    <dgm:cxn modelId="{C877FE2B-5F89-F742-9BA5-92F3197120F2}" type="presOf" srcId="{49404A4F-D2DD-47C3-9DE4-B7649E8EDF1C}" destId="{D6DDE35B-81C8-6142-BF07-938F1F179976}" srcOrd="0" destOrd="0" presId="urn:microsoft.com/office/officeart/2005/8/layout/cycle1"/>
    <dgm:cxn modelId="{32537941-1D99-414A-A893-80844F3889CE}" type="presOf" srcId="{AC7258F0-70CD-4E08-BCD2-22E009FD6B94}" destId="{446E2A4D-DA88-2E41-90B4-0FB3FBD90358}" srcOrd="0" destOrd="0" presId="urn:microsoft.com/office/officeart/2005/8/layout/cycle1"/>
    <dgm:cxn modelId="{D3A4A651-756D-7340-B1B5-5707DBBD8EC7}" type="presOf" srcId="{21E37D23-79AF-45B5-A255-A62E73382904}" destId="{F78707A3-C16A-6447-9A5C-776B0ECE30C0}" srcOrd="0" destOrd="0" presId="urn:microsoft.com/office/officeart/2005/8/layout/cycle1"/>
    <dgm:cxn modelId="{68ED2455-C040-4342-8B37-7C3A8094F156}" type="presOf" srcId="{9C4E8AF9-3C71-7C4F-9D18-B4EDC285FB99}" destId="{5A1DB53F-1313-874B-896C-A3B729EA32BE}" srcOrd="0" destOrd="0" presId="urn:microsoft.com/office/officeart/2005/8/layout/cycle1"/>
    <dgm:cxn modelId="{DA4D9B5F-01E0-7A4E-BA07-FA3DD420A06C}" type="presOf" srcId="{40DB3CFA-8AEA-4DD1-9F6D-21CDA65E2764}" destId="{B776C2E4-BAC2-EF49-AE8E-9ECAD94258CC}" srcOrd="0" destOrd="0" presId="urn:microsoft.com/office/officeart/2005/8/layout/cycle1"/>
    <dgm:cxn modelId="{29F71890-5AC1-AC46-97BD-CC666538748A}" type="presOf" srcId="{8EABED62-B421-4022-9FC7-31C48A81EE69}" destId="{9B706051-4AC7-2D49-B07C-3F180D0183CD}" srcOrd="0" destOrd="0" presId="urn:microsoft.com/office/officeart/2005/8/layout/cycle1"/>
    <dgm:cxn modelId="{5F1E4096-6E1B-ED40-9E40-CAB15BB61ADA}" type="presOf" srcId="{CE29F124-D8A9-8044-A2A5-C7D521EA5EB8}" destId="{F1AE7EC8-BE94-0841-825D-15A806F02568}" srcOrd="0" destOrd="0" presId="urn:microsoft.com/office/officeart/2005/8/layout/cycle1"/>
    <dgm:cxn modelId="{E3CA46A2-9AA1-394A-8DD3-354928F1694D}" type="presOf" srcId="{5492227E-C496-FF40-BFDB-97E6E2910231}" destId="{75F94D2A-87C9-194A-8630-3F78A8E29AF5}" srcOrd="0" destOrd="0" presId="urn:microsoft.com/office/officeart/2005/8/layout/cycle1"/>
    <dgm:cxn modelId="{C24B67A3-FB6C-394B-A94B-415513180016}" type="presOf" srcId="{A2983B46-8BAA-42E0-9AD9-C8C34A2B4413}" destId="{B7D0B46C-E072-BC4D-92B6-304EE271990A}" srcOrd="0" destOrd="0" presId="urn:microsoft.com/office/officeart/2005/8/layout/cycle1"/>
    <dgm:cxn modelId="{952C65B4-CDDC-4472-B16D-E425CE8EE5CB}" srcId="{49404A4F-D2DD-47C3-9DE4-B7649E8EDF1C}" destId="{AC7258F0-70CD-4E08-BCD2-22E009FD6B94}" srcOrd="2" destOrd="0" parTransId="{0E7110D3-E6DC-4121-9B05-8B3777CFF85E}" sibTransId="{D5C4BB0A-CBBD-4A53-9404-7CDB22A03E91}"/>
    <dgm:cxn modelId="{E5AF09BA-9736-584D-A109-0B1F5CC620E6}" srcId="{49404A4F-D2DD-47C3-9DE4-B7649E8EDF1C}" destId="{11933489-0179-9849-9B7D-9878095A1BE2}" srcOrd="5" destOrd="0" parTransId="{53254B27-47B1-584E-BF9E-2BB69966CA96}" sibTransId="{CE29F124-D8A9-8044-A2A5-C7D521EA5EB8}"/>
    <dgm:cxn modelId="{A44E16C6-B4F5-0C48-A1A4-2A8DA871846F}" srcId="{49404A4F-D2DD-47C3-9DE4-B7649E8EDF1C}" destId="{9C4E8AF9-3C71-7C4F-9D18-B4EDC285FB99}" srcOrd="4" destOrd="0" parTransId="{E49CCDF1-0B84-214D-A1BE-2FCF7FF6CC92}" sibTransId="{5492227E-C496-FF40-BFDB-97E6E2910231}"/>
    <dgm:cxn modelId="{2ED9F4CF-C750-43BB-BA24-8E44E9D943DD}" srcId="{49404A4F-D2DD-47C3-9DE4-B7649E8EDF1C}" destId="{21E37D23-79AF-45B5-A255-A62E73382904}" srcOrd="3" destOrd="0" parTransId="{3EB3E6A6-B16B-4596-B07C-419DDCB00A83}" sibTransId="{40DB3CFA-8AEA-4DD1-9F6D-21CDA65E2764}"/>
    <dgm:cxn modelId="{3747A3D6-D7FE-4C8B-B04B-A17C3B76D02C}" srcId="{49404A4F-D2DD-47C3-9DE4-B7649E8EDF1C}" destId="{A2983B46-8BAA-42E0-9AD9-C8C34A2B4413}" srcOrd="1" destOrd="0" parTransId="{236E23EE-EDCC-4871-8063-9933760461ED}" sibTransId="{1498F861-8CB8-4E41-9CED-DA115A6DB403}"/>
    <dgm:cxn modelId="{6C3F20EE-D5FE-8549-9649-C205E1526B18}" type="presOf" srcId="{1498F861-8CB8-4E41-9CED-DA115A6DB403}" destId="{F98B974D-ACEF-C145-90F4-2C27705C0F7B}" srcOrd="0" destOrd="0" presId="urn:microsoft.com/office/officeart/2005/8/layout/cycle1"/>
    <dgm:cxn modelId="{9969C0F7-E70E-2749-B3E2-C3DB6EFD3008}" type="presOf" srcId="{11933489-0179-9849-9B7D-9878095A1BE2}" destId="{D26A4388-7944-9C4F-BD71-18D96317A013}" srcOrd="0" destOrd="0" presId="urn:microsoft.com/office/officeart/2005/8/layout/cycle1"/>
    <dgm:cxn modelId="{E897B2FF-48EE-ED4B-8B93-5D6C9016D084}" type="presOf" srcId="{55E003AD-D89C-420A-86CE-155BFAC52BEC}" destId="{440F5607-2736-1B4C-BFA2-2FBC988D5461}" srcOrd="0" destOrd="0" presId="urn:microsoft.com/office/officeart/2005/8/layout/cycle1"/>
    <dgm:cxn modelId="{5C3EF3FA-2FD4-DA4D-ADD5-CF009DF35258}" type="presParOf" srcId="{D6DDE35B-81C8-6142-BF07-938F1F179976}" destId="{731EB724-396C-6342-8F1B-B7849C235DA3}" srcOrd="0" destOrd="0" presId="urn:microsoft.com/office/officeart/2005/8/layout/cycle1"/>
    <dgm:cxn modelId="{EB9F83B4-03EC-084C-A2F1-36CF7E874951}" type="presParOf" srcId="{D6DDE35B-81C8-6142-BF07-938F1F179976}" destId="{440F5607-2736-1B4C-BFA2-2FBC988D5461}" srcOrd="1" destOrd="0" presId="urn:microsoft.com/office/officeart/2005/8/layout/cycle1"/>
    <dgm:cxn modelId="{030215C3-E31E-1248-BEF2-D40B6C4C9FD9}" type="presParOf" srcId="{D6DDE35B-81C8-6142-BF07-938F1F179976}" destId="{9B706051-4AC7-2D49-B07C-3F180D0183CD}" srcOrd="2" destOrd="0" presId="urn:microsoft.com/office/officeart/2005/8/layout/cycle1"/>
    <dgm:cxn modelId="{D3B33EAC-A724-2B4D-A922-29AE3BBDF007}" type="presParOf" srcId="{D6DDE35B-81C8-6142-BF07-938F1F179976}" destId="{7222DE7F-5C7A-AB40-B351-D7371D3C0B53}" srcOrd="3" destOrd="0" presId="urn:microsoft.com/office/officeart/2005/8/layout/cycle1"/>
    <dgm:cxn modelId="{951C7000-C1D5-9E4A-8651-F34AFA26865E}" type="presParOf" srcId="{D6DDE35B-81C8-6142-BF07-938F1F179976}" destId="{B7D0B46C-E072-BC4D-92B6-304EE271990A}" srcOrd="4" destOrd="0" presId="urn:microsoft.com/office/officeart/2005/8/layout/cycle1"/>
    <dgm:cxn modelId="{19A902C5-EDA2-B84C-830E-E1312865BE23}" type="presParOf" srcId="{D6DDE35B-81C8-6142-BF07-938F1F179976}" destId="{F98B974D-ACEF-C145-90F4-2C27705C0F7B}" srcOrd="5" destOrd="0" presId="urn:microsoft.com/office/officeart/2005/8/layout/cycle1"/>
    <dgm:cxn modelId="{9C4221CD-9F39-9043-82A5-741EF70DE721}" type="presParOf" srcId="{D6DDE35B-81C8-6142-BF07-938F1F179976}" destId="{6B1E5419-EE2C-1241-BD35-002E4E21A821}" srcOrd="6" destOrd="0" presId="urn:microsoft.com/office/officeart/2005/8/layout/cycle1"/>
    <dgm:cxn modelId="{70123C96-2D40-8F47-8622-699E72A4D412}" type="presParOf" srcId="{D6DDE35B-81C8-6142-BF07-938F1F179976}" destId="{446E2A4D-DA88-2E41-90B4-0FB3FBD90358}" srcOrd="7" destOrd="0" presId="urn:microsoft.com/office/officeart/2005/8/layout/cycle1"/>
    <dgm:cxn modelId="{091835D5-ECB2-3D40-B4E1-F847241CFB68}" type="presParOf" srcId="{D6DDE35B-81C8-6142-BF07-938F1F179976}" destId="{19E64BDE-4774-2941-AC83-3932DF21E8E0}" srcOrd="8" destOrd="0" presId="urn:microsoft.com/office/officeart/2005/8/layout/cycle1"/>
    <dgm:cxn modelId="{CBA0D1D5-F9C6-5B49-9425-2E8393E9F49B}" type="presParOf" srcId="{D6DDE35B-81C8-6142-BF07-938F1F179976}" destId="{EB45BBFE-9C51-FA48-B9C4-3F5C024149D5}" srcOrd="9" destOrd="0" presId="urn:microsoft.com/office/officeart/2005/8/layout/cycle1"/>
    <dgm:cxn modelId="{E1E91633-C502-A145-8C57-B0D20385DAB0}" type="presParOf" srcId="{D6DDE35B-81C8-6142-BF07-938F1F179976}" destId="{F78707A3-C16A-6447-9A5C-776B0ECE30C0}" srcOrd="10" destOrd="0" presId="urn:microsoft.com/office/officeart/2005/8/layout/cycle1"/>
    <dgm:cxn modelId="{7BE97854-4CD8-DD4E-B344-B0F032AD5037}" type="presParOf" srcId="{D6DDE35B-81C8-6142-BF07-938F1F179976}" destId="{B776C2E4-BAC2-EF49-AE8E-9ECAD94258CC}" srcOrd="11" destOrd="0" presId="urn:microsoft.com/office/officeart/2005/8/layout/cycle1"/>
    <dgm:cxn modelId="{49633DDF-31B9-4A47-91FF-DF4D30BC9121}" type="presParOf" srcId="{D6DDE35B-81C8-6142-BF07-938F1F179976}" destId="{27EDD6BA-9D8D-B949-A073-BEE3C3ED279E}" srcOrd="12" destOrd="0" presId="urn:microsoft.com/office/officeart/2005/8/layout/cycle1"/>
    <dgm:cxn modelId="{0375D4C4-8EDB-BD4D-97CE-47B8D5CBCCF3}" type="presParOf" srcId="{D6DDE35B-81C8-6142-BF07-938F1F179976}" destId="{5A1DB53F-1313-874B-896C-A3B729EA32BE}" srcOrd="13" destOrd="0" presId="urn:microsoft.com/office/officeart/2005/8/layout/cycle1"/>
    <dgm:cxn modelId="{AAFEBE3C-6BBA-294B-B2B5-B4B4BE1223B6}" type="presParOf" srcId="{D6DDE35B-81C8-6142-BF07-938F1F179976}" destId="{75F94D2A-87C9-194A-8630-3F78A8E29AF5}" srcOrd="14" destOrd="0" presId="urn:microsoft.com/office/officeart/2005/8/layout/cycle1"/>
    <dgm:cxn modelId="{E4CE05B8-ED28-9D41-808D-F4BE289EE08B}" type="presParOf" srcId="{D6DDE35B-81C8-6142-BF07-938F1F179976}" destId="{4DCDB827-72BF-9F4B-950A-6F79019E2485}" srcOrd="15" destOrd="0" presId="urn:microsoft.com/office/officeart/2005/8/layout/cycle1"/>
    <dgm:cxn modelId="{8D17BCF7-F6E8-604D-8CA6-58F5ACFA2688}" type="presParOf" srcId="{D6DDE35B-81C8-6142-BF07-938F1F179976}" destId="{D26A4388-7944-9C4F-BD71-18D96317A013}" srcOrd="16" destOrd="0" presId="urn:microsoft.com/office/officeart/2005/8/layout/cycle1"/>
    <dgm:cxn modelId="{FC2BABF2-0579-D549-B362-5187D7F6D23E}" type="presParOf" srcId="{D6DDE35B-81C8-6142-BF07-938F1F179976}" destId="{F1AE7EC8-BE94-0841-825D-15A806F02568}" srcOrd="17" destOrd="0" presId="urn:microsoft.com/office/officeart/2005/8/layout/cycle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8FA4FAC-97B9-D34B-903C-5794A0E488D2}" type="doc">
      <dgm:prSet loTypeId="urn:microsoft.com/office/officeart/2005/8/layout/list1" loCatId="list" qsTypeId="urn:microsoft.com/office/officeart/2005/8/quickstyle/simple1" qsCatId="simple" csTypeId="urn:microsoft.com/office/officeart/2005/8/colors/colorful2" csCatId="colorful" phldr="1"/>
      <dgm:spPr/>
      <dgm:t>
        <a:bodyPr/>
        <a:lstStyle/>
        <a:p>
          <a:endParaRPr lang="fr-FR"/>
        </a:p>
      </dgm:t>
    </dgm:pt>
    <dgm:pt modelId="{B66B8A7E-BB7C-284A-9566-7A803E1ED138}">
      <dgm:prSet phldrT="[Texte]"/>
      <dgm:spPr>
        <a:solidFill>
          <a:schemeClr val="bg2">
            <a:lumMod val="20000"/>
            <a:lumOff val="80000"/>
          </a:schemeClr>
        </a:solidFill>
        <a:scene3d>
          <a:camera prst="orthographicFront"/>
          <a:lightRig rig="threePt" dir="t"/>
        </a:scene3d>
        <a:sp3d>
          <a:bevelT/>
        </a:sp3d>
      </dgm:spPr>
      <dgm:t>
        <a:bodyPr/>
        <a:lstStyle/>
        <a:p>
          <a:r>
            <a:rPr lang="fr-FR"/>
            <a:t>Dummy Regressor, Logistic Regression</a:t>
          </a:r>
        </a:p>
      </dgm:t>
    </dgm:pt>
    <dgm:pt modelId="{E9E35D79-B6E7-2043-83D5-080956269E3C}" type="parTrans" cxnId="{9C7B82D9-F060-4C40-A79A-DD0436A4D296}">
      <dgm:prSet/>
      <dgm:spPr/>
      <dgm:t>
        <a:bodyPr/>
        <a:lstStyle/>
        <a:p>
          <a:endParaRPr lang="fr-FR"/>
        </a:p>
      </dgm:t>
    </dgm:pt>
    <dgm:pt modelId="{35665E0B-D5CE-1247-B37E-FF89102CAC9F}" type="sibTrans" cxnId="{9C7B82D9-F060-4C40-A79A-DD0436A4D296}">
      <dgm:prSet/>
      <dgm:spPr/>
      <dgm:t>
        <a:bodyPr/>
        <a:lstStyle/>
        <a:p>
          <a:endParaRPr lang="fr-FR"/>
        </a:p>
      </dgm:t>
    </dgm:pt>
    <dgm:pt modelId="{84E8FA5D-61C0-6147-9875-24944BAAEC79}">
      <dgm:prSet phldrT="[Texte]"/>
      <dgm:spPr>
        <a:scene3d>
          <a:camera prst="orthographicFront"/>
          <a:lightRig rig="threePt" dir="t"/>
        </a:scene3d>
        <a:sp3d>
          <a:bevelT/>
        </a:sp3d>
      </dgm:spPr>
      <dgm:t>
        <a:bodyPr/>
        <a:lstStyle/>
        <a:p>
          <a:r>
            <a:rPr lang="fr-FR"/>
            <a:t>Création des classifiers avec SMOTE </a:t>
          </a:r>
        </a:p>
      </dgm:t>
    </dgm:pt>
    <dgm:pt modelId="{9AF5D6ED-F662-D248-B154-FB81BC0E5276}" type="parTrans" cxnId="{2225835A-34E5-E343-8A26-EEA73330CE00}">
      <dgm:prSet/>
      <dgm:spPr/>
      <dgm:t>
        <a:bodyPr/>
        <a:lstStyle/>
        <a:p>
          <a:endParaRPr lang="fr-FR"/>
        </a:p>
      </dgm:t>
    </dgm:pt>
    <dgm:pt modelId="{A7722180-704D-0F49-8002-99C6C4DC51D7}" type="sibTrans" cxnId="{2225835A-34E5-E343-8A26-EEA73330CE00}">
      <dgm:prSet/>
      <dgm:spPr/>
      <dgm:t>
        <a:bodyPr/>
        <a:lstStyle/>
        <a:p>
          <a:endParaRPr lang="fr-FR"/>
        </a:p>
      </dgm:t>
    </dgm:pt>
    <dgm:pt modelId="{55C75D97-C59D-044B-BA03-4A58A8ED7C68}">
      <dgm:prSet phldrT="[Texte]"/>
      <dgm:spPr>
        <a:solidFill>
          <a:schemeClr val="bg2">
            <a:lumMod val="40000"/>
            <a:lumOff val="60000"/>
          </a:schemeClr>
        </a:solidFill>
        <a:scene3d>
          <a:camera prst="orthographicFront"/>
          <a:lightRig rig="threePt" dir="t"/>
        </a:scene3d>
        <a:sp3d>
          <a:bevelT/>
        </a:sp3d>
      </dgm:spPr>
      <dgm:t>
        <a:bodyPr/>
        <a:lstStyle/>
        <a:p>
          <a:r>
            <a:rPr lang="fr-FR"/>
            <a:t>Courbes ROC </a:t>
          </a:r>
        </a:p>
      </dgm:t>
    </dgm:pt>
    <dgm:pt modelId="{E4654D67-D1B9-1D46-A819-30E601908C8D}" type="parTrans" cxnId="{B4356DB4-3C6A-5C49-8795-CF9CBEFC4FCF}">
      <dgm:prSet/>
      <dgm:spPr/>
      <dgm:t>
        <a:bodyPr/>
        <a:lstStyle/>
        <a:p>
          <a:endParaRPr lang="fr-FR"/>
        </a:p>
      </dgm:t>
    </dgm:pt>
    <dgm:pt modelId="{7BD09FFC-A2A9-834F-877E-CF676491525F}" type="sibTrans" cxnId="{B4356DB4-3C6A-5C49-8795-CF9CBEFC4FCF}">
      <dgm:prSet/>
      <dgm:spPr/>
      <dgm:t>
        <a:bodyPr/>
        <a:lstStyle/>
        <a:p>
          <a:endParaRPr lang="fr-FR"/>
        </a:p>
      </dgm:t>
    </dgm:pt>
    <dgm:pt modelId="{946E684D-61E5-6246-85AC-72DE45E23B41}">
      <dgm:prSet phldrT="[Texte]"/>
      <dgm:spPr>
        <a:solidFill>
          <a:schemeClr val="bg2">
            <a:lumMod val="60000"/>
            <a:lumOff val="40000"/>
          </a:schemeClr>
        </a:solidFill>
        <a:scene3d>
          <a:camera prst="orthographicFront"/>
          <a:lightRig rig="threePt" dir="t"/>
        </a:scene3d>
        <a:sp3d>
          <a:bevelT/>
        </a:sp3d>
      </dgm:spPr>
      <dgm:t>
        <a:bodyPr/>
        <a:lstStyle/>
        <a:p>
          <a:r>
            <a:rPr lang="fr-FR"/>
            <a:t>Courbes Recall </a:t>
          </a:r>
        </a:p>
      </dgm:t>
    </dgm:pt>
    <dgm:pt modelId="{EEB6AE83-B5A9-9F46-BA37-AF4AB9FD201D}" type="parTrans" cxnId="{49C0C5D5-758A-1746-9144-1EDEF6ED8405}">
      <dgm:prSet/>
      <dgm:spPr/>
      <dgm:t>
        <a:bodyPr/>
        <a:lstStyle/>
        <a:p>
          <a:endParaRPr lang="fr-FR"/>
        </a:p>
      </dgm:t>
    </dgm:pt>
    <dgm:pt modelId="{293589D6-7857-6F4A-84B4-5F024EFE6F5C}" type="sibTrans" cxnId="{49C0C5D5-758A-1746-9144-1EDEF6ED8405}">
      <dgm:prSet/>
      <dgm:spPr/>
      <dgm:t>
        <a:bodyPr/>
        <a:lstStyle/>
        <a:p>
          <a:endParaRPr lang="fr-FR"/>
        </a:p>
      </dgm:t>
    </dgm:pt>
    <dgm:pt modelId="{3C985798-B217-5241-BC7D-409C971E3067}">
      <dgm:prSet phldrT="[Texte]"/>
      <dgm:spPr>
        <a:scene3d>
          <a:camera prst="orthographicFront"/>
          <a:lightRig rig="threePt" dir="t"/>
        </a:scene3d>
        <a:sp3d>
          <a:bevelT/>
        </a:sp3d>
      </dgm:spPr>
      <dgm:t>
        <a:bodyPr/>
        <a:lstStyle/>
        <a:p>
          <a:endParaRPr lang="fr-FR"/>
        </a:p>
      </dgm:t>
    </dgm:pt>
    <dgm:pt modelId="{EB254E26-5990-4F4F-AA69-43E267C1ACE7}" type="parTrans" cxnId="{0DA219F3-CADD-1A49-BF9B-80732337AC67}">
      <dgm:prSet/>
      <dgm:spPr/>
      <dgm:t>
        <a:bodyPr/>
        <a:lstStyle/>
        <a:p>
          <a:endParaRPr lang="fr-FR"/>
        </a:p>
      </dgm:t>
    </dgm:pt>
    <dgm:pt modelId="{DAD97034-10D5-EC4A-AEA8-847D2E5F26ED}" type="sibTrans" cxnId="{0DA219F3-CADD-1A49-BF9B-80732337AC67}">
      <dgm:prSet/>
      <dgm:spPr/>
      <dgm:t>
        <a:bodyPr/>
        <a:lstStyle/>
        <a:p>
          <a:endParaRPr lang="fr-FR"/>
        </a:p>
      </dgm:t>
    </dgm:pt>
    <dgm:pt modelId="{759C1BCE-E223-004E-9EE7-50AFED35BBE4}">
      <dgm:prSet/>
      <dgm:spPr>
        <a:solidFill>
          <a:schemeClr val="bg2">
            <a:lumMod val="75000"/>
          </a:schemeClr>
        </a:solidFill>
        <a:scene3d>
          <a:camera prst="orthographicFront"/>
          <a:lightRig rig="threePt" dir="t"/>
        </a:scene3d>
        <a:sp3d>
          <a:bevelT/>
        </a:sp3d>
      </dgm:spPr>
      <dgm:t>
        <a:bodyPr/>
        <a:lstStyle/>
        <a:p>
          <a:r>
            <a:rPr lang="fr-FR" dirty="0"/>
            <a:t>Matrices de confusion </a:t>
          </a:r>
        </a:p>
      </dgm:t>
    </dgm:pt>
    <dgm:pt modelId="{3D93F055-4BB2-FB4A-9AB0-A7CA681C44D8}" type="parTrans" cxnId="{CBDD2C9F-8B34-D149-8837-23EDAFE16FC6}">
      <dgm:prSet/>
      <dgm:spPr/>
      <dgm:t>
        <a:bodyPr/>
        <a:lstStyle/>
        <a:p>
          <a:endParaRPr lang="fr-FR"/>
        </a:p>
      </dgm:t>
    </dgm:pt>
    <dgm:pt modelId="{322679D3-E1B3-DC48-80CF-EC67B937F802}" type="sibTrans" cxnId="{CBDD2C9F-8B34-D149-8837-23EDAFE16FC6}">
      <dgm:prSet/>
      <dgm:spPr/>
      <dgm:t>
        <a:bodyPr/>
        <a:lstStyle/>
        <a:p>
          <a:endParaRPr lang="fr-FR"/>
        </a:p>
      </dgm:t>
    </dgm:pt>
    <dgm:pt modelId="{81C6D099-18CA-6B4D-80CD-EB04F034F70F}">
      <dgm:prSet/>
      <dgm:spPr>
        <a:scene3d>
          <a:camera prst="orthographicFront"/>
          <a:lightRig rig="threePt" dir="t"/>
        </a:scene3d>
        <a:sp3d>
          <a:bevelT/>
        </a:sp3d>
      </dgm:spPr>
      <dgm:t>
        <a:bodyPr/>
        <a:lstStyle/>
        <a:p>
          <a:r>
            <a:rPr lang="fr-FR"/>
            <a:t> Basées sur le score F2</a:t>
          </a:r>
        </a:p>
      </dgm:t>
    </dgm:pt>
    <dgm:pt modelId="{1BC2E3DD-88DF-FA48-A8AF-BE441793BAA4}" type="parTrans" cxnId="{7B342298-815D-A24E-A92C-69E8F50852A3}">
      <dgm:prSet/>
      <dgm:spPr/>
      <dgm:t>
        <a:bodyPr/>
        <a:lstStyle/>
        <a:p>
          <a:endParaRPr lang="fr-FR"/>
        </a:p>
      </dgm:t>
    </dgm:pt>
    <dgm:pt modelId="{55979291-F09E-D14E-92EB-D9C2D5F3001F}" type="sibTrans" cxnId="{7B342298-815D-A24E-A92C-69E8F50852A3}">
      <dgm:prSet/>
      <dgm:spPr/>
      <dgm:t>
        <a:bodyPr/>
        <a:lstStyle/>
        <a:p>
          <a:endParaRPr lang="fr-FR"/>
        </a:p>
      </dgm:t>
    </dgm:pt>
    <dgm:pt modelId="{D39FA293-064C-6E40-8DCB-627AD975E27E}" type="pres">
      <dgm:prSet presAssocID="{98FA4FAC-97B9-D34B-903C-5794A0E488D2}" presName="linear" presStyleCnt="0">
        <dgm:presLayoutVars>
          <dgm:dir/>
          <dgm:animLvl val="lvl"/>
          <dgm:resizeHandles val="exact"/>
        </dgm:presLayoutVars>
      </dgm:prSet>
      <dgm:spPr/>
    </dgm:pt>
    <dgm:pt modelId="{884716A2-D783-1B4C-B4F0-87E0CBBA29CC}" type="pres">
      <dgm:prSet presAssocID="{B66B8A7E-BB7C-284A-9566-7A803E1ED138}" presName="parentLin" presStyleCnt="0"/>
      <dgm:spPr/>
    </dgm:pt>
    <dgm:pt modelId="{F6680B9A-81CC-5543-8087-827B866DAFEF}" type="pres">
      <dgm:prSet presAssocID="{B66B8A7E-BB7C-284A-9566-7A803E1ED138}" presName="parentLeftMargin" presStyleLbl="node1" presStyleIdx="0" presStyleCnt="4"/>
      <dgm:spPr/>
    </dgm:pt>
    <dgm:pt modelId="{7287DB7D-2483-B749-AA22-D4FD635A5CEF}" type="pres">
      <dgm:prSet presAssocID="{B66B8A7E-BB7C-284A-9566-7A803E1ED138}" presName="parentText" presStyleLbl="node1" presStyleIdx="0" presStyleCnt="4">
        <dgm:presLayoutVars>
          <dgm:chMax val="0"/>
          <dgm:bulletEnabled val="1"/>
        </dgm:presLayoutVars>
      </dgm:prSet>
      <dgm:spPr/>
    </dgm:pt>
    <dgm:pt modelId="{EE9E590B-0A07-4644-A06D-C5430D42E5F4}" type="pres">
      <dgm:prSet presAssocID="{B66B8A7E-BB7C-284A-9566-7A803E1ED138}" presName="negativeSpace" presStyleCnt="0"/>
      <dgm:spPr/>
    </dgm:pt>
    <dgm:pt modelId="{169CE8EE-9EEC-854D-8207-6CF629D9A200}" type="pres">
      <dgm:prSet presAssocID="{B66B8A7E-BB7C-284A-9566-7A803E1ED138}" presName="childText" presStyleLbl="conFgAcc1" presStyleIdx="0" presStyleCnt="4">
        <dgm:presLayoutVars>
          <dgm:bulletEnabled val="1"/>
        </dgm:presLayoutVars>
      </dgm:prSet>
      <dgm:spPr/>
    </dgm:pt>
    <dgm:pt modelId="{774863C9-F217-B64F-9F11-4A23D004B67E}" type="pres">
      <dgm:prSet presAssocID="{35665E0B-D5CE-1247-B37E-FF89102CAC9F}" presName="spaceBetweenRectangles" presStyleCnt="0"/>
      <dgm:spPr/>
    </dgm:pt>
    <dgm:pt modelId="{D6208A20-3424-FB45-9961-5008FBE29D51}" type="pres">
      <dgm:prSet presAssocID="{55C75D97-C59D-044B-BA03-4A58A8ED7C68}" presName="parentLin" presStyleCnt="0"/>
      <dgm:spPr/>
    </dgm:pt>
    <dgm:pt modelId="{1AFD0E7C-DF5F-2948-8E8B-4B0C02DFC6BA}" type="pres">
      <dgm:prSet presAssocID="{55C75D97-C59D-044B-BA03-4A58A8ED7C68}" presName="parentLeftMargin" presStyleLbl="node1" presStyleIdx="0" presStyleCnt="4"/>
      <dgm:spPr/>
    </dgm:pt>
    <dgm:pt modelId="{F3C5ADE0-81E7-A44E-AD6B-3C1222ADE8CA}" type="pres">
      <dgm:prSet presAssocID="{55C75D97-C59D-044B-BA03-4A58A8ED7C68}" presName="parentText" presStyleLbl="node1" presStyleIdx="1" presStyleCnt="4">
        <dgm:presLayoutVars>
          <dgm:chMax val="0"/>
          <dgm:bulletEnabled val="1"/>
        </dgm:presLayoutVars>
      </dgm:prSet>
      <dgm:spPr/>
    </dgm:pt>
    <dgm:pt modelId="{3C830C73-BB42-7F43-ACE4-9CC26EFAC0FC}" type="pres">
      <dgm:prSet presAssocID="{55C75D97-C59D-044B-BA03-4A58A8ED7C68}" presName="negativeSpace" presStyleCnt="0"/>
      <dgm:spPr/>
    </dgm:pt>
    <dgm:pt modelId="{F6BA576C-360E-3A42-AA20-27A9F6F51E3A}" type="pres">
      <dgm:prSet presAssocID="{55C75D97-C59D-044B-BA03-4A58A8ED7C68}" presName="childText" presStyleLbl="conFgAcc1" presStyleIdx="1" presStyleCnt="4">
        <dgm:presLayoutVars>
          <dgm:bulletEnabled val="1"/>
        </dgm:presLayoutVars>
      </dgm:prSet>
      <dgm:spPr>
        <a:scene3d>
          <a:camera prst="orthographicFront"/>
          <a:lightRig rig="threePt" dir="t"/>
        </a:scene3d>
        <a:sp3d>
          <a:bevelT/>
          <a:bevelB/>
        </a:sp3d>
      </dgm:spPr>
    </dgm:pt>
    <dgm:pt modelId="{A9E6BFD8-FA41-BA46-88C3-4F6371BAE2B0}" type="pres">
      <dgm:prSet presAssocID="{7BD09FFC-A2A9-834F-877E-CF676491525F}" presName="spaceBetweenRectangles" presStyleCnt="0"/>
      <dgm:spPr/>
    </dgm:pt>
    <dgm:pt modelId="{E1406A31-769A-9A4E-A809-4BC3872B006B}" type="pres">
      <dgm:prSet presAssocID="{946E684D-61E5-6246-85AC-72DE45E23B41}" presName="parentLin" presStyleCnt="0"/>
      <dgm:spPr/>
    </dgm:pt>
    <dgm:pt modelId="{71CE32DF-4CBE-5F4C-832E-E0E57F368BFD}" type="pres">
      <dgm:prSet presAssocID="{946E684D-61E5-6246-85AC-72DE45E23B41}" presName="parentLeftMargin" presStyleLbl="node1" presStyleIdx="1" presStyleCnt="4"/>
      <dgm:spPr/>
    </dgm:pt>
    <dgm:pt modelId="{A3F27883-30E0-BC41-86F8-8676618CA338}" type="pres">
      <dgm:prSet presAssocID="{946E684D-61E5-6246-85AC-72DE45E23B41}" presName="parentText" presStyleLbl="node1" presStyleIdx="2" presStyleCnt="4">
        <dgm:presLayoutVars>
          <dgm:chMax val="0"/>
          <dgm:bulletEnabled val="1"/>
        </dgm:presLayoutVars>
      </dgm:prSet>
      <dgm:spPr/>
    </dgm:pt>
    <dgm:pt modelId="{8E0835A1-C6A1-174F-BA93-F671A0353881}" type="pres">
      <dgm:prSet presAssocID="{946E684D-61E5-6246-85AC-72DE45E23B41}" presName="negativeSpace" presStyleCnt="0"/>
      <dgm:spPr/>
    </dgm:pt>
    <dgm:pt modelId="{AE401A58-DDEE-0444-8B3D-62D8CA71D0E6}" type="pres">
      <dgm:prSet presAssocID="{946E684D-61E5-6246-85AC-72DE45E23B41}" presName="childText" presStyleLbl="conFgAcc1" presStyleIdx="2" presStyleCnt="4">
        <dgm:presLayoutVars>
          <dgm:bulletEnabled val="1"/>
        </dgm:presLayoutVars>
      </dgm:prSet>
      <dgm:spPr>
        <a:scene3d>
          <a:camera prst="orthographicFront"/>
          <a:lightRig rig="threePt" dir="t"/>
        </a:scene3d>
        <a:sp3d>
          <a:bevelT/>
        </a:sp3d>
      </dgm:spPr>
    </dgm:pt>
    <dgm:pt modelId="{F24AD872-4719-0244-886E-7C3153E1A100}" type="pres">
      <dgm:prSet presAssocID="{293589D6-7857-6F4A-84B4-5F024EFE6F5C}" presName="spaceBetweenRectangles" presStyleCnt="0"/>
      <dgm:spPr/>
    </dgm:pt>
    <dgm:pt modelId="{8DF04B01-E3BA-DD4B-9FD0-05AE5599DA02}" type="pres">
      <dgm:prSet presAssocID="{759C1BCE-E223-004E-9EE7-50AFED35BBE4}" presName="parentLin" presStyleCnt="0"/>
      <dgm:spPr/>
    </dgm:pt>
    <dgm:pt modelId="{995ECCE0-AE88-384E-9DAE-E9335BECFDD7}" type="pres">
      <dgm:prSet presAssocID="{759C1BCE-E223-004E-9EE7-50AFED35BBE4}" presName="parentLeftMargin" presStyleLbl="node1" presStyleIdx="2" presStyleCnt="4"/>
      <dgm:spPr/>
    </dgm:pt>
    <dgm:pt modelId="{F4B08547-3B3F-6740-905F-E7C349D9631D}" type="pres">
      <dgm:prSet presAssocID="{759C1BCE-E223-004E-9EE7-50AFED35BBE4}" presName="parentText" presStyleLbl="node1" presStyleIdx="3" presStyleCnt="4" custLinFactNeighborX="-4846" custLinFactNeighborY="6444">
        <dgm:presLayoutVars>
          <dgm:chMax val="0"/>
          <dgm:bulletEnabled val="1"/>
        </dgm:presLayoutVars>
      </dgm:prSet>
      <dgm:spPr/>
    </dgm:pt>
    <dgm:pt modelId="{84EEBB45-0440-314F-A4CC-F1DE8B5F1F2F}" type="pres">
      <dgm:prSet presAssocID="{759C1BCE-E223-004E-9EE7-50AFED35BBE4}" presName="negativeSpace" presStyleCnt="0"/>
      <dgm:spPr/>
    </dgm:pt>
    <dgm:pt modelId="{1D729E23-B48A-0647-80BB-04AED332A0D9}" type="pres">
      <dgm:prSet presAssocID="{759C1BCE-E223-004E-9EE7-50AFED35BBE4}" presName="childText" presStyleLbl="conFgAcc1" presStyleIdx="3" presStyleCnt="4" custLinFactNeighborX="477" custLinFactNeighborY="719">
        <dgm:presLayoutVars>
          <dgm:bulletEnabled val="1"/>
        </dgm:presLayoutVars>
      </dgm:prSet>
      <dgm:spPr/>
    </dgm:pt>
  </dgm:ptLst>
  <dgm:cxnLst>
    <dgm:cxn modelId="{4D67A50D-BBF8-394A-A9A9-94738F4865F7}" type="presOf" srcId="{759C1BCE-E223-004E-9EE7-50AFED35BBE4}" destId="{995ECCE0-AE88-384E-9DAE-E9335BECFDD7}" srcOrd="0" destOrd="0" presId="urn:microsoft.com/office/officeart/2005/8/layout/list1"/>
    <dgm:cxn modelId="{D94A561B-B186-7B42-A319-EEAAAC874B25}" type="presOf" srcId="{946E684D-61E5-6246-85AC-72DE45E23B41}" destId="{71CE32DF-4CBE-5F4C-832E-E0E57F368BFD}" srcOrd="0" destOrd="0" presId="urn:microsoft.com/office/officeart/2005/8/layout/list1"/>
    <dgm:cxn modelId="{3699EE39-A474-B046-B6BD-1F07B6284AC2}" type="presOf" srcId="{81C6D099-18CA-6B4D-80CD-EB04F034F70F}" destId="{1D729E23-B48A-0647-80BB-04AED332A0D9}" srcOrd="0" destOrd="0" presId="urn:microsoft.com/office/officeart/2005/8/layout/list1"/>
    <dgm:cxn modelId="{2225835A-34E5-E343-8A26-EEA73330CE00}" srcId="{B66B8A7E-BB7C-284A-9566-7A803E1ED138}" destId="{84E8FA5D-61C0-6147-9875-24944BAAEC79}" srcOrd="0" destOrd="0" parTransId="{9AF5D6ED-F662-D248-B154-FB81BC0E5276}" sibTransId="{A7722180-704D-0F49-8002-99C6C4DC51D7}"/>
    <dgm:cxn modelId="{C25B7166-79ED-5040-BD80-9E0EC48AA411}" type="presOf" srcId="{98FA4FAC-97B9-D34B-903C-5794A0E488D2}" destId="{D39FA293-064C-6E40-8DCB-627AD975E27E}" srcOrd="0" destOrd="0" presId="urn:microsoft.com/office/officeart/2005/8/layout/list1"/>
    <dgm:cxn modelId="{77C28782-67D2-6247-89C7-BE2AEE176E71}" type="presOf" srcId="{55C75D97-C59D-044B-BA03-4A58A8ED7C68}" destId="{1AFD0E7C-DF5F-2948-8E8B-4B0C02DFC6BA}" srcOrd="0" destOrd="0" presId="urn:microsoft.com/office/officeart/2005/8/layout/list1"/>
    <dgm:cxn modelId="{88458484-1DB5-8248-BAAD-56C72B10F0B9}" type="presOf" srcId="{B66B8A7E-BB7C-284A-9566-7A803E1ED138}" destId="{7287DB7D-2483-B749-AA22-D4FD635A5CEF}" srcOrd="1" destOrd="0" presId="urn:microsoft.com/office/officeart/2005/8/layout/list1"/>
    <dgm:cxn modelId="{020D3185-5020-7944-AEBC-965625792DD2}" type="presOf" srcId="{759C1BCE-E223-004E-9EE7-50AFED35BBE4}" destId="{F4B08547-3B3F-6740-905F-E7C349D9631D}" srcOrd="1" destOrd="0" presId="urn:microsoft.com/office/officeart/2005/8/layout/list1"/>
    <dgm:cxn modelId="{7B342298-815D-A24E-A92C-69E8F50852A3}" srcId="{759C1BCE-E223-004E-9EE7-50AFED35BBE4}" destId="{81C6D099-18CA-6B4D-80CD-EB04F034F70F}" srcOrd="0" destOrd="0" parTransId="{1BC2E3DD-88DF-FA48-A8AF-BE441793BAA4}" sibTransId="{55979291-F09E-D14E-92EB-D9C2D5F3001F}"/>
    <dgm:cxn modelId="{CBDD2C9F-8B34-D149-8837-23EDAFE16FC6}" srcId="{98FA4FAC-97B9-D34B-903C-5794A0E488D2}" destId="{759C1BCE-E223-004E-9EE7-50AFED35BBE4}" srcOrd="3" destOrd="0" parTransId="{3D93F055-4BB2-FB4A-9AB0-A7CA681C44D8}" sibTransId="{322679D3-E1B3-DC48-80CF-EC67B937F802}"/>
    <dgm:cxn modelId="{A4F027AA-FD2C-9249-8ADC-0844C5C85869}" type="presOf" srcId="{B66B8A7E-BB7C-284A-9566-7A803E1ED138}" destId="{F6680B9A-81CC-5543-8087-827B866DAFEF}" srcOrd="0" destOrd="0" presId="urn:microsoft.com/office/officeart/2005/8/layout/list1"/>
    <dgm:cxn modelId="{B4356DB4-3C6A-5C49-8795-CF9CBEFC4FCF}" srcId="{98FA4FAC-97B9-D34B-903C-5794A0E488D2}" destId="{55C75D97-C59D-044B-BA03-4A58A8ED7C68}" srcOrd="1" destOrd="0" parTransId="{E4654D67-D1B9-1D46-A819-30E601908C8D}" sibTransId="{7BD09FFC-A2A9-834F-877E-CF676491525F}"/>
    <dgm:cxn modelId="{9511D3CB-5360-3948-A619-E668941FDDDC}" type="presOf" srcId="{946E684D-61E5-6246-85AC-72DE45E23B41}" destId="{A3F27883-30E0-BC41-86F8-8676618CA338}" srcOrd="1" destOrd="0" presId="urn:microsoft.com/office/officeart/2005/8/layout/list1"/>
    <dgm:cxn modelId="{49C0C5D5-758A-1746-9144-1EDEF6ED8405}" srcId="{98FA4FAC-97B9-D34B-903C-5794A0E488D2}" destId="{946E684D-61E5-6246-85AC-72DE45E23B41}" srcOrd="2" destOrd="0" parTransId="{EEB6AE83-B5A9-9F46-BA37-AF4AB9FD201D}" sibTransId="{293589D6-7857-6F4A-84B4-5F024EFE6F5C}"/>
    <dgm:cxn modelId="{3F7C09D8-EC12-6C4C-9B4D-2EB8B2DBF99D}" type="presOf" srcId="{84E8FA5D-61C0-6147-9875-24944BAAEC79}" destId="{169CE8EE-9EEC-854D-8207-6CF629D9A200}" srcOrd="0" destOrd="0" presId="urn:microsoft.com/office/officeart/2005/8/layout/list1"/>
    <dgm:cxn modelId="{9C7B82D9-F060-4C40-A79A-DD0436A4D296}" srcId="{98FA4FAC-97B9-D34B-903C-5794A0E488D2}" destId="{B66B8A7E-BB7C-284A-9566-7A803E1ED138}" srcOrd="0" destOrd="0" parTransId="{E9E35D79-B6E7-2043-83D5-080956269E3C}" sibTransId="{35665E0B-D5CE-1247-B37E-FF89102CAC9F}"/>
    <dgm:cxn modelId="{0DA219F3-CADD-1A49-BF9B-80732337AC67}" srcId="{B66B8A7E-BB7C-284A-9566-7A803E1ED138}" destId="{3C985798-B217-5241-BC7D-409C971E3067}" srcOrd="1" destOrd="0" parTransId="{EB254E26-5990-4F4F-AA69-43E267C1ACE7}" sibTransId="{DAD97034-10D5-EC4A-AEA8-847D2E5F26ED}"/>
    <dgm:cxn modelId="{7CB5B7FE-CCAE-5646-998A-DF86C5ACE6C9}" type="presOf" srcId="{55C75D97-C59D-044B-BA03-4A58A8ED7C68}" destId="{F3C5ADE0-81E7-A44E-AD6B-3C1222ADE8CA}" srcOrd="1" destOrd="0" presId="urn:microsoft.com/office/officeart/2005/8/layout/list1"/>
    <dgm:cxn modelId="{7243DAFE-EE01-B448-80EB-957B0D22CA50}" type="presOf" srcId="{3C985798-B217-5241-BC7D-409C971E3067}" destId="{169CE8EE-9EEC-854D-8207-6CF629D9A200}" srcOrd="0" destOrd="1" presId="urn:microsoft.com/office/officeart/2005/8/layout/list1"/>
    <dgm:cxn modelId="{79F2AEDF-249C-4A49-B842-B7C754CE8B06}" type="presParOf" srcId="{D39FA293-064C-6E40-8DCB-627AD975E27E}" destId="{884716A2-D783-1B4C-B4F0-87E0CBBA29CC}" srcOrd="0" destOrd="0" presId="urn:microsoft.com/office/officeart/2005/8/layout/list1"/>
    <dgm:cxn modelId="{BD5D0994-1278-0748-9C04-E25DAA44D887}" type="presParOf" srcId="{884716A2-D783-1B4C-B4F0-87E0CBBA29CC}" destId="{F6680B9A-81CC-5543-8087-827B866DAFEF}" srcOrd="0" destOrd="0" presId="urn:microsoft.com/office/officeart/2005/8/layout/list1"/>
    <dgm:cxn modelId="{2DC6B784-1223-CA4E-8C13-47A83952A4DA}" type="presParOf" srcId="{884716A2-D783-1B4C-B4F0-87E0CBBA29CC}" destId="{7287DB7D-2483-B749-AA22-D4FD635A5CEF}" srcOrd="1" destOrd="0" presId="urn:microsoft.com/office/officeart/2005/8/layout/list1"/>
    <dgm:cxn modelId="{E6165D81-59BB-9143-993E-56D0391D0499}" type="presParOf" srcId="{D39FA293-064C-6E40-8DCB-627AD975E27E}" destId="{EE9E590B-0A07-4644-A06D-C5430D42E5F4}" srcOrd="1" destOrd="0" presId="urn:microsoft.com/office/officeart/2005/8/layout/list1"/>
    <dgm:cxn modelId="{09656EAC-E040-7849-BE19-17D4EBE00A6B}" type="presParOf" srcId="{D39FA293-064C-6E40-8DCB-627AD975E27E}" destId="{169CE8EE-9EEC-854D-8207-6CF629D9A200}" srcOrd="2" destOrd="0" presId="urn:microsoft.com/office/officeart/2005/8/layout/list1"/>
    <dgm:cxn modelId="{90578531-B065-BD4D-801B-D705B69AED3C}" type="presParOf" srcId="{D39FA293-064C-6E40-8DCB-627AD975E27E}" destId="{774863C9-F217-B64F-9F11-4A23D004B67E}" srcOrd="3" destOrd="0" presId="urn:microsoft.com/office/officeart/2005/8/layout/list1"/>
    <dgm:cxn modelId="{9ED725AD-4D5B-694C-A1D2-AD451C02B3F0}" type="presParOf" srcId="{D39FA293-064C-6E40-8DCB-627AD975E27E}" destId="{D6208A20-3424-FB45-9961-5008FBE29D51}" srcOrd="4" destOrd="0" presId="urn:microsoft.com/office/officeart/2005/8/layout/list1"/>
    <dgm:cxn modelId="{B7090CC7-A003-904C-BB3F-559B93D27B86}" type="presParOf" srcId="{D6208A20-3424-FB45-9961-5008FBE29D51}" destId="{1AFD0E7C-DF5F-2948-8E8B-4B0C02DFC6BA}" srcOrd="0" destOrd="0" presId="urn:microsoft.com/office/officeart/2005/8/layout/list1"/>
    <dgm:cxn modelId="{3530B5CF-976D-354E-B2BA-38073BB9687A}" type="presParOf" srcId="{D6208A20-3424-FB45-9961-5008FBE29D51}" destId="{F3C5ADE0-81E7-A44E-AD6B-3C1222ADE8CA}" srcOrd="1" destOrd="0" presId="urn:microsoft.com/office/officeart/2005/8/layout/list1"/>
    <dgm:cxn modelId="{B1626208-7A0F-C14F-8D61-F5D370D7CB50}" type="presParOf" srcId="{D39FA293-064C-6E40-8DCB-627AD975E27E}" destId="{3C830C73-BB42-7F43-ACE4-9CC26EFAC0FC}" srcOrd="5" destOrd="0" presId="urn:microsoft.com/office/officeart/2005/8/layout/list1"/>
    <dgm:cxn modelId="{7629AC31-A249-B54A-A0AC-728D1F8C2EB7}" type="presParOf" srcId="{D39FA293-064C-6E40-8DCB-627AD975E27E}" destId="{F6BA576C-360E-3A42-AA20-27A9F6F51E3A}" srcOrd="6" destOrd="0" presId="urn:microsoft.com/office/officeart/2005/8/layout/list1"/>
    <dgm:cxn modelId="{BC6A319D-628F-4847-960E-01AF0B176EF2}" type="presParOf" srcId="{D39FA293-064C-6E40-8DCB-627AD975E27E}" destId="{A9E6BFD8-FA41-BA46-88C3-4F6371BAE2B0}" srcOrd="7" destOrd="0" presId="urn:microsoft.com/office/officeart/2005/8/layout/list1"/>
    <dgm:cxn modelId="{9CEF0E07-BE04-DC4D-8783-B5EC3DA68281}" type="presParOf" srcId="{D39FA293-064C-6E40-8DCB-627AD975E27E}" destId="{E1406A31-769A-9A4E-A809-4BC3872B006B}" srcOrd="8" destOrd="0" presId="urn:microsoft.com/office/officeart/2005/8/layout/list1"/>
    <dgm:cxn modelId="{1745E124-102F-454C-B8C3-AA5FB84104BF}" type="presParOf" srcId="{E1406A31-769A-9A4E-A809-4BC3872B006B}" destId="{71CE32DF-4CBE-5F4C-832E-E0E57F368BFD}" srcOrd="0" destOrd="0" presId="urn:microsoft.com/office/officeart/2005/8/layout/list1"/>
    <dgm:cxn modelId="{FB03B703-DF95-0641-BF60-808BCA423190}" type="presParOf" srcId="{E1406A31-769A-9A4E-A809-4BC3872B006B}" destId="{A3F27883-30E0-BC41-86F8-8676618CA338}" srcOrd="1" destOrd="0" presId="urn:microsoft.com/office/officeart/2005/8/layout/list1"/>
    <dgm:cxn modelId="{816E88B8-CB1D-624B-9473-25DF6C4E6652}" type="presParOf" srcId="{D39FA293-064C-6E40-8DCB-627AD975E27E}" destId="{8E0835A1-C6A1-174F-BA93-F671A0353881}" srcOrd="9" destOrd="0" presId="urn:microsoft.com/office/officeart/2005/8/layout/list1"/>
    <dgm:cxn modelId="{6C30C913-C214-664E-B886-07F7271D2A98}" type="presParOf" srcId="{D39FA293-064C-6E40-8DCB-627AD975E27E}" destId="{AE401A58-DDEE-0444-8B3D-62D8CA71D0E6}" srcOrd="10" destOrd="0" presId="urn:microsoft.com/office/officeart/2005/8/layout/list1"/>
    <dgm:cxn modelId="{18D343C2-69A9-4A43-94CE-C521EC981A95}" type="presParOf" srcId="{D39FA293-064C-6E40-8DCB-627AD975E27E}" destId="{F24AD872-4719-0244-886E-7C3153E1A100}" srcOrd="11" destOrd="0" presId="urn:microsoft.com/office/officeart/2005/8/layout/list1"/>
    <dgm:cxn modelId="{287208B4-CA0B-7E4B-B750-D5B248F6A5D3}" type="presParOf" srcId="{D39FA293-064C-6E40-8DCB-627AD975E27E}" destId="{8DF04B01-E3BA-DD4B-9FD0-05AE5599DA02}" srcOrd="12" destOrd="0" presId="urn:microsoft.com/office/officeart/2005/8/layout/list1"/>
    <dgm:cxn modelId="{EE96A249-C8F3-4240-B3EA-47A504AB87A9}" type="presParOf" srcId="{8DF04B01-E3BA-DD4B-9FD0-05AE5599DA02}" destId="{995ECCE0-AE88-384E-9DAE-E9335BECFDD7}" srcOrd="0" destOrd="0" presId="urn:microsoft.com/office/officeart/2005/8/layout/list1"/>
    <dgm:cxn modelId="{C4955DD3-190F-A442-ABE5-E3F556B79EA2}" type="presParOf" srcId="{8DF04B01-E3BA-DD4B-9FD0-05AE5599DA02}" destId="{F4B08547-3B3F-6740-905F-E7C349D9631D}" srcOrd="1" destOrd="0" presId="urn:microsoft.com/office/officeart/2005/8/layout/list1"/>
    <dgm:cxn modelId="{C2F5CCCD-8214-C544-882F-79C439223269}" type="presParOf" srcId="{D39FA293-064C-6E40-8DCB-627AD975E27E}" destId="{84EEBB45-0440-314F-A4CC-F1DE8B5F1F2F}" srcOrd="13" destOrd="0" presId="urn:microsoft.com/office/officeart/2005/8/layout/list1"/>
    <dgm:cxn modelId="{168EE413-CD49-634D-9215-02D00CBF40B6}" type="presParOf" srcId="{D39FA293-064C-6E40-8DCB-627AD975E27E}" destId="{1D729E23-B48A-0647-80BB-04AED332A0D9}" srcOrd="14" destOrd="0" presId="urn:microsoft.com/office/officeart/2005/8/layout/list1"/>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EFA5541-BBC2-934B-8461-8FF38F2F67DB}" type="doc">
      <dgm:prSet loTypeId="urn:microsoft.com/office/officeart/2005/8/layout/vList2" loCatId="list" qsTypeId="urn:microsoft.com/office/officeart/2005/8/quickstyle/3d6" qsCatId="3D" csTypeId="urn:microsoft.com/office/officeart/2005/8/colors/accent0_3" csCatId="mainScheme" phldr="1"/>
      <dgm:spPr/>
    </dgm:pt>
    <dgm:pt modelId="{6365683D-B3B0-614C-B386-A6C426C7CDED}">
      <dgm:prSet phldrT="[Texte]"/>
      <dgm:spPr/>
      <dgm:t>
        <a:bodyPr/>
        <a:lstStyle/>
        <a:p>
          <a:r>
            <a:rPr lang="fr-FR" dirty="0"/>
            <a:t>Comparaison des différents modèles sans hyperparamètres</a:t>
          </a:r>
        </a:p>
      </dgm:t>
    </dgm:pt>
    <dgm:pt modelId="{C9C7171F-06C2-0E42-9F06-C4B9F312994E}" type="parTrans" cxnId="{34ADF838-11D4-DF46-8D2F-116CA53FB3BF}">
      <dgm:prSet/>
      <dgm:spPr/>
      <dgm:t>
        <a:bodyPr/>
        <a:lstStyle/>
        <a:p>
          <a:endParaRPr lang="fr-FR"/>
        </a:p>
      </dgm:t>
    </dgm:pt>
    <dgm:pt modelId="{8B9FBF9A-0BB8-384F-BCB6-8C645E79084F}" type="sibTrans" cxnId="{34ADF838-11D4-DF46-8D2F-116CA53FB3BF}">
      <dgm:prSet/>
      <dgm:spPr/>
      <dgm:t>
        <a:bodyPr/>
        <a:lstStyle/>
        <a:p>
          <a:endParaRPr lang="fr-FR"/>
        </a:p>
      </dgm:t>
    </dgm:pt>
    <dgm:pt modelId="{3F3E6B46-42DB-FB41-9BF4-E370FC78B7B0}">
      <dgm:prSet phldrT="[Texte]"/>
      <dgm:spPr/>
      <dgm:t>
        <a:bodyPr/>
        <a:lstStyle/>
        <a:p>
          <a:r>
            <a:rPr lang="fr-FR" dirty="0"/>
            <a:t>Recherche du seuil pour le score personnalisé pour chacun des modèles</a:t>
          </a:r>
        </a:p>
      </dgm:t>
    </dgm:pt>
    <dgm:pt modelId="{A4A07AD1-26C1-F94A-8E3C-8A17D725A8EB}" type="parTrans" cxnId="{5E962E11-7FEA-7147-8C56-3441A43DD612}">
      <dgm:prSet/>
      <dgm:spPr/>
      <dgm:t>
        <a:bodyPr/>
        <a:lstStyle/>
        <a:p>
          <a:endParaRPr lang="fr-FR"/>
        </a:p>
      </dgm:t>
    </dgm:pt>
    <dgm:pt modelId="{19C56DAA-737B-C844-AE54-24BD9CC09395}" type="sibTrans" cxnId="{5E962E11-7FEA-7147-8C56-3441A43DD612}">
      <dgm:prSet/>
      <dgm:spPr/>
      <dgm:t>
        <a:bodyPr/>
        <a:lstStyle/>
        <a:p>
          <a:endParaRPr lang="fr-FR"/>
        </a:p>
      </dgm:t>
    </dgm:pt>
    <dgm:pt modelId="{FE95B37C-8627-4742-8D1A-D240F5C872A3}">
      <dgm:prSet phldrT="[Texte]"/>
      <dgm:spPr/>
      <dgm:t>
        <a:bodyPr/>
        <a:lstStyle/>
        <a:p>
          <a:r>
            <a:rPr lang="fr-FR" dirty="0"/>
            <a:t>Choix du modèle</a:t>
          </a:r>
        </a:p>
      </dgm:t>
    </dgm:pt>
    <dgm:pt modelId="{C30EE6DB-E5B7-DA4D-9B2A-0649D5E7728F}" type="parTrans" cxnId="{AE11BCA0-0581-7B43-B50D-660AD02D6675}">
      <dgm:prSet/>
      <dgm:spPr/>
      <dgm:t>
        <a:bodyPr/>
        <a:lstStyle/>
        <a:p>
          <a:endParaRPr lang="fr-FR"/>
        </a:p>
      </dgm:t>
    </dgm:pt>
    <dgm:pt modelId="{21EC28D7-C361-C94D-96A0-45E134E0F269}" type="sibTrans" cxnId="{AE11BCA0-0581-7B43-B50D-660AD02D6675}">
      <dgm:prSet/>
      <dgm:spPr/>
      <dgm:t>
        <a:bodyPr/>
        <a:lstStyle/>
        <a:p>
          <a:endParaRPr lang="fr-FR"/>
        </a:p>
      </dgm:t>
    </dgm:pt>
    <dgm:pt modelId="{45A0BDEB-9D5D-D644-9B64-DE24694403FD}">
      <dgm:prSet/>
      <dgm:spPr/>
      <dgm:t>
        <a:bodyPr/>
        <a:lstStyle/>
        <a:p>
          <a:r>
            <a:rPr lang="fr-FR" dirty="0"/>
            <a:t>Comparaison des différents modèles avec les hyperparamètres</a:t>
          </a:r>
        </a:p>
      </dgm:t>
    </dgm:pt>
    <dgm:pt modelId="{629A8B36-464C-5144-BD2F-50DFB2DDE2C1}" type="parTrans" cxnId="{E9DF14B7-0555-5542-A6FC-DAC81C8776B7}">
      <dgm:prSet/>
      <dgm:spPr/>
      <dgm:t>
        <a:bodyPr/>
        <a:lstStyle/>
        <a:p>
          <a:endParaRPr lang="fr-FR"/>
        </a:p>
      </dgm:t>
    </dgm:pt>
    <dgm:pt modelId="{26B161DE-3425-EB45-9BBA-AA204D9434C1}" type="sibTrans" cxnId="{E9DF14B7-0555-5542-A6FC-DAC81C8776B7}">
      <dgm:prSet/>
      <dgm:spPr/>
      <dgm:t>
        <a:bodyPr/>
        <a:lstStyle/>
        <a:p>
          <a:endParaRPr lang="fr-FR"/>
        </a:p>
      </dgm:t>
    </dgm:pt>
    <dgm:pt modelId="{83D0C128-8D8B-A64B-82A6-FC8FB57CE8E6}">
      <dgm:prSet/>
      <dgm:spPr/>
      <dgm:t>
        <a:bodyPr/>
        <a:lstStyle/>
        <a:p>
          <a:r>
            <a:rPr lang="fr-FR" dirty="0"/>
            <a:t>Explication du choix du modèle</a:t>
          </a:r>
        </a:p>
      </dgm:t>
    </dgm:pt>
    <dgm:pt modelId="{45216DC1-DE9B-F54B-A5C0-F253076D5D77}" type="parTrans" cxnId="{8A94F5D9-ED32-104B-8EB2-08852D5C13B1}">
      <dgm:prSet/>
      <dgm:spPr/>
      <dgm:t>
        <a:bodyPr/>
        <a:lstStyle/>
        <a:p>
          <a:endParaRPr lang="fr-FR"/>
        </a:p>
      </dgm:t>
    </dgm:pt>
    <dgm:pt modelId="{7124C5C9-3063-9844-B7B4-C1F7414606D3}" type="sibTrans" cxnId="{8A94F5D9-ED32-104B-8EB2-08852D5C13B1}">
      <dgm:prSet/>
      <dgm:spPr/>
      <dgm:t>
        <a:bodyPr/>
        <a:lstStyle/>
        <a:p>
          <a:endParaRPr lang="fr-FR"/>
        </a:p>
      </dgm:t>
    </dgm:pt>
    <dgm:pt modelId="{B4B5D708-EC82-BB43-A3A1-9675189630DD}" type="pres">
      <dgm:prSet presAssocID="{1EFA5541-BBC2-934B-8461-8FF38F2F67DB}" presName="linear" presStyleCnt="0">
        <dgm:presLayoutVars>
          <dgm:animLvl val="lvl"/>
          <dgm:resizeHandles val="exact"/>
        </dgm:presLayoutVars>
      </dgm:prSet>
      <dgm:spPr/>
    </dgm:pt>
    <dgm:pt modelId="{BAA304F4-2A70-3344-9C31-BBCE9B4D7651}" type="pres">
      <dgm:prSet presAssocID="{6365683D-B3B0-614C-B386-A6C426C7CDED}" presName="parentText" presStyleLbl="node1" presStyleIdx="0" presStyleCnt="5">
        <dgm:presLayoutVars>
          <dgm:chMax val="0"/>
          <dgm:bulletEnabled val="1"/>
        </dgm:presLayoutVars>
      </dgm:prSet>
      <dgm:spPr/>
    </dgm:pt>
    <dgm:pt modelId="{E9EAF699-9B6C-CF46-A6A5-DD6F781C68DA}" type="pres">
      <dgm:prSet presAssocID="{8B9FBF9A-0BB8-384F-BCB6-8C645E79084F}" presName="spacer" presStyleCnt="0"/>
      <dgm:spPr/>
    </dgm:pt>
    <dgm:pt modelId="{ED5F5E07-6E85-DD4A-81B7-9D1944DF7CE1}" type="pres">
      <dgm:prSet presAssocID="{45A0BDEB-9D5D-D644-9B64-DE24694403FD}" presName="parentText" presStyleLbl="node1" presStyleIdx="1" presStyleCnt="5">
        <dgm:presLayoutVars>
          <dgm:chMax val="0"/>
          <dgm:bulletEnabled val="1"/>
        </dgm:presLayoutVars>
      </dgm:prSet>
      <dgm:spPr/>
    </dgm:pt>
    <dgm:pt modelId="{87406F71-1CED-8448-A7C8-A12C16F97D11}" type="pres">
      <dgm:prSet presAssocID="{26B161DE-3425-EB45-9BBA-AA204D9434C1}" presName="spacer" presStyleCnt="0"/>
      <dgm:spPr/>
    </dgm:pt>
    <dgm:pt modelId="{6BEE7A15-ABF4-5042-8250-ECFBD44948BE}" type="pres">
      <dgm:prSet presAssocID="{3F3E6B46-42DB-FB41-9BF4-E370FC78B7B0}" presName="parentText" presStyleLbl="node1" presStyleIdx="2" presStyleCnt="5">
        <dgm:presLayoutVars>
          <dgm:chMax val="0"/>
          <dgm:bulletEnabled val="1"/>
        </dgm:presLayoutVars>
      </dgm:prSet>
      <dgm:spPr/>
    </dgm:pt>
    <dgm:pt modelId="{135B9F6A-39D4-0043-93E2-DAE7C766D5FA}" type="pres">
      <dgm:prSet presAssocID="{19C56DAA-737B-C844-AE54-24BD9CC09395}" presName="spacer" presStyleCnt="0"/>
      <dgm:spPr/>
    </dgm:pt>
    <dgm:pt modelId="{6C86B3E7-C065-1C4A-8F76-487422443393}" type="pres">
      <dgm:prSet presAssocID="{FE95B37C-8627-4742-8D1A-D240F5C872A3}" presName="parentText" presStyleLbl="node1" presStyleIdx="3" presStyleCnt="5">
        <dgm:presLayoutVars>
          <dgm:chMax val="0"/>
          <dgm:bulletEnabled val="1"/>
        </dgm:presLayoutVars>
      </dgm:prSet>
      <dgm:spPr/>
    </dgm:pt>
    <dgm:pt modelId="{D3BDB02A-8188-0344-B6FE-39AA33C67211}" type="pres">
      <dgm:prSet presAssocID="{21EC28D7-C361-C94D-96A0-45E134E0F269}" presName="spacer" presStyleCnt="0"/>
      <dgm:spPr/>
    </dgm:pt>
    <dgm:pt modelId="{CCEBA7B0-45A5-AB41-93C0-EBD843F14BA3}" type="pres">
      <dgm:prSet presAssocID="{83D0C128-8D8B-A64B-82A6-FC8FB57CE8E6}" presName="parentText" presStyleLbl="node1" presStyleIdx="4" presStyleCnt="5">
        <dgm:presLayoutVars>
          <dgm:chMax val="0"/>
          <dgm:bulletEnabled val="1"/>
        </dgm:presLayoutVars>
      </dgm:prSet>
      <dgm:spPr/>
    </dgm:pt>
  </dgm:ptLst>
  <dgm:cxnLst>
    <dgm:cxn modelId="{5E962E11-7FEA-7147-8C56-3441A43DD612}" srcId="{1EFA5541-BBC2-934B-8461-8FF38F2F67DB}" destId="{3F3E6B46-42DB-FB41-9BF4-E370FC78B7B0}" srcOrd="2" destOrd="0" parTransId="{A4A07AD1-26C1-F94A-8E3C-8A17D725A8EB}" sibTransId="{19C56DAA-737B-C844-AE54-24BD9CC09395}"/>
    <dgm:cxn modelId="{F3288B1D-39DF-7847-8771-2E7AD9A23A44}" type="presOf" srcId="{3F3E6B46-42DB-FB41-9BF4-E370FC78B7B0}" destId="{6BEE7A15-ABF4-5042-8250-ECFBD44948BE}" srcOrd="0" destOrd="0" presId="urn:microsoft.com/office/officeart/2005/8/layout/vList2"/>
    <dgm:cxn modelId="{34ADF838-11D4-DF46-8D2F-116CA53FB3BF}" srcId="{1EFA5541-BBC2-934B-8461-8FF38F2F67DB}" destId="{6365683D-B3B0-614C-B386-A6C426C7CDED}" srcOrd="0" destOrd="0" parTransId="{C9C7171F-06C2-0E42-9F06-C4B9F312994E}" sibTransId="{8B9FBF9A-0BB8-384F-BCB6-8C645E79084F}"/>
    <dgm:cxn modelId="{9EDA7F42-9C0B-254B-8B2E-9AEBE8235841}" type="presOf" srcId="{FE95B37C-8627-4742-8D1A-D240F5C872A3}" destId="{6C86B3E7-C065-1C4A-8F76-487422443393}" srcOrd="0" destOrd="0" presId="urn:microsoft.com/office/officeart/2005/8/layout/vList2"/>
    <dgm:cxn modelId="{3FE1FF5D-5081-CA45-BEE0-C8929D24E3EE}" type="presOf" srcId="{83D0C128-8D8B-A64B-82A6-FC8FB57CE8E6}" destId="{CCEBA7B0-45A5-AB41-93C0-EBD843F14BA3}" srcOrd="0" destOrd="0" presId="urn:microsoft.com/office/officeart/2005/8/layout/vList2"/>
    <dgm:cxn modelId="{55118383-7D7A-5044-892D-EDBB9B8D7B07}" type="presOf" srcId="{1EFA5541-BBC2-934B-8461-8FF38F2F67DB}" destId="{B4B5D708-EC82-BB43-A3A1-9675189630DD}" srcOrd="0" destOrd="0" presId="urn:microsoft.com/office/officeart/2005/8/layout/vList2"/>
    <dgm:cxn modelId="{A3BE6395-7720-534F-BB2B-F26EA1E88F4E}" type="presOf" srcId="{6365683D-B3B0-614C-B386-A6C426C7CDED}" destId="{BAA304F4-2A70-3344-9C31-BBCE9B4D7651}" srcOrd="0" destOrd="0" presId="urn:microsoft.com/office/officeart/2005/8/layout/vList2"/>
    <dgm:cxn modelId="{AE11BCA0-0581-7B43-B50D-660AD02D6675}" srcId="{1EFA5541-BBC2-934B-8461-8FF38F2F67DB}" destId="{FE95B37C-8627-4742-8D1A-D240F5C872A3}" srcOrd="3" destOrd="0" parTransId="{C30EE6DB-E5B7-DA4D-9B2A-0649D5E7728F}" sibTransId="{21EC28D7-C361-C94D-96A0-45E134E0F269}"/>
    <dgm:cxn modelId="{E9DF14B7-0555-5542-A6FC-DAC81C8776B7}" srcId="{1EFA5541-BBC2-934B-8461-8FF38F2F67DB}" destId="{45A0BDEB-9D5D-D644-9B64-DE24694403FD}" srcOrd="1" destOrd="0" parTransId="{629A8B36-464C-5144-BD2F-50DFB2DDE2C1}" sibTransId="{26B161DE-3425-EB45-9BBA-AA204D9434C1}"/>
    <dgm:cxn modelId="{A0A618D3-A568-BC49-8F62-7CB417454FEB}" type="presOf" srcId="{45A0BDEB-9D5D-D644-9B64-DE24694403FD}" destId="{ED5F5E07-6E85-DD4A-81B7-9D1944DF7CE1}" srcOrd="0" destOrd="0" presId="urn:microsoft.com/office/officeart/2005/8/layout/vList2"/>
    <dgm:cxn modelId="{8A94F5D9-ED32-104B-8EB2-08852D5C13B1}" srcId="{1EFA5541-BBC2-934B-8461-8FF38F2F67DB}" destId="{83D0C128-8D8B-A64B-82A6-FC8FB57CE8E6}" srcOrd="4" destOrd="0" parTransId="{45216DC1-DE9B-F54B-A5C0-F253076D5D77}" sibTransId="{7124C5C9-3063-9844-B7B4-C1F7414606D3}"/>
    <dgm:cxn modelId="{2FD26D88-CD3E-1943-BB01-104AE6F09D77}" type="presParOf" srcId="{B4B5D708-EC82-BB43-A3A1-9675189630DD}" destId="{BAA304F4-2A70-3344-9C31-BBCE9B4D7651}" srcOrd="0" destOrd="0" presId="urn:microsoft.com/office/officeart/2005/8/layout/vList2"/>
    <dgm:cxn modelId="{DC20BF50-3B39-2A42-AEAA-2DFB1D81BD4B}" type="presParOf" srcId="{B4B5D708-EC82-BB43-A3A1-9675189630DD}" destId="{E9EAF699-9B6C-CF46-A6A5-DD6F781C68DA}" srcOrd="1" destOrd="0" presId="urn:microsoft.com/office/officeart/2005/8/layout/vList2"/>
    <dgm:cxn modelId="{71DFD819-D953-C447-8E73-F404C3796E90}" type="presParOf" srcId="{B4B5D708-EC82-BB43-A3A1-9675189630DD}" destId="{ED5F5E07-6E85-DD4A-81B7-9D1944DF7CE1}" srcOrd="2" destOrd="0" presId="urn:microsoft.com/office/officeart/2005/8/layout/vList2"/>
    <dgm:cxn modelId="{E86DBC33-7260-844B-BAB8-174689C1E946}" type="presParOf" srcId="{B4B5D708-EC82-BB43-A3A1-9675189630DD}" destId="{87406F71-1CED-8448-A7C8-A12C16F97D11}" srcOrd="3" destOrd="0" presId="urn:microsoft.com/office/officeart/2005/8/layout/vList2"/>
    <dgm:cxn modelId="{4D91FD93-1803-2743-A01F-510E9866A1FE}" type="presParOf" srcId="{B4B5D708-EC82-BB43-A3A1-9675189630DD}" destId="{6BEE7A15-ABF4-5042-8250-ECFBD44948BE}" srcOrd="4" destOrd="0" presId="urn:microsoft.com/office/officeart/2005/8/layout/vList2"/>
    <dgm:cxn modelId="{0C9A9F51-92FF-564D-B9B2-98AF0527EBDA}" type="presParOf" srcId="{B4B5D708-EC82-BB43-A3A1-9675189630DD}" destId="{135B9F6A-39D4-0043-93E2-DAE7C766D5FA}" srcOrd="5" destOrd="0" presId="urn:microsoft.com/office/officeart/2005/8/layout/vList2"/>
    <dgm:cxn modelId="{BCA88061-1FB0-C144-B33A-5AF6C1E1DA0B}" type="presParOf" srcId="{B4B5D708-EC82-BB43-A3A1-9675189630DD}" destId="{6C86B3E7-C065-1C4A-8F76-487422443393}" srcOrd="6" destOrd="0" presId="urn:microsoft.com/office/officeart/2005/8/layout/vList2"/>
    <dgm:cxn modelId="{1E1AA658-82CA-4A4A-9229-8D227485B253}" type="presParOf" srcId="{B4B5D708-EC82-BB43-A3A1-9675189630DD}" destId="{D3BDB02A-8188-0344-B6FE-39AA33C67211}" srcOrd="7" destOrd="0" presId="urn:microsoft.com/office/officeart/2005/8/layout/vList2"/>
    <dgm:cxn modelId="{484F17F9-549F-4A4B-8B6A-82115F833380}" type="presParOf" srcId="{B4B5D708-EC82-BB43-A3A1-9675189630DD}" destId="{CCEBA7B0-45A5-AB41-93C0-EBD843F14BA3}" srcOrd="8"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B50CA05-411B-C74A-A949-B42EB6388BBB}">
      <dsp:nvSpPr>
        <dsp:cNvPr id="0" name=""/>
        <dsp:cNvSpPr/>
      </dsp:nvSpPr>
      <dsp:spPr>
        <a:xfrm>
          <a:off x="0" y="100712"/>
          <a:ext cx="6692748" cy="456300"/>
        </a:xfrm>
        <a:prstGeom prst="roundRect">
          <a:avLst/>
        </a:prstGeom>
        <a:gradFill rotWithShape="0">
          <a:gsLst>
            <a:gs pos="0">
              <a:schemeClr val="accent5">
                <a:hueOff val="0"/>
                <a:satOff val="0"/>
                <a:lumOff val="0"/>
                <a:alphaOff val="0"/>
                <a:tint val="94000"/>
                <a:satMod val="105000"/>
                <a:lumMod val="102000"/>
              </a:schemeClr>
            </a:gs>
            <a:gs pos="100000">
              <a:schemeClr val="accent5">
                <a:hueOff val="0"/>
                <a:satOff val="0"/>
                <a:lumOff val="0"/>
                <a:alphaOff val="0"/>
                <a:shade val="74000"/>
                <a:satMod val="128000"/>
                <a:lumMod val="100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fr-FR" sz="2000" b="1" kern="1200"/>
            <a:t>Introduction</a:t>
          </a:r>
          <a:endParaRPr lang="en-US" sz="2000" kern="1200"/>
        </a:p>
      </dsp:txBody>
      <dsp:txXfrm>
        <a:off x="22275" y="122987"/>
        <a:ext cx="6648198" cy="411750"/>
      </dsp:txXfrm>
    </dsp:sp>
    <dsp:sp modelId="{DC4825F5-E8CD-1440-A842-622BB85F36CE}">
      <dsp:nvSpPr>
        <dsp:cNvPr id="0" name=""/>
        <dsp:cNvSpPr/>
      </dsp:nvSpPr>
      <dsp:spPr>
        <a:xfrm>
          <a:off x="0" y="614612"/>
          <a:ext cx="6692748" cy="456300"/>
        </a:xfrm>
        <a:prstGeom prst="roundRect">
          <a:avLst/>
        </a:prstGeom>
        <a:gradFill rotWithShape="0">
          <a:gsLst>
            <a:gs pos="0">
              <a:schemeClr val="accent5">
                <a:hueOff val="-472651"/>
                <a:satOff val="-2539"/>
                <a:lumOff val="868"/>
                <a:alphaOff val="0"/>
                <a:tint val="94000"/>
                <a:satMod val="105000"/>
                <a:lumMod val="102000"/>
              </a:schemeClr>
            </a:gs>
            <a:gs pos="100000">
              <a:schemeClr val="accent5">
                <a:hueOff val="-472651"/>
                <a:satOff val="-2539"/>
                <a:lumOff val="868"/>
                <a:alphaOff val="0"/>
                <a:shade val="74000"/>
                <a:satMod val="128000"/>
                <a:lumMod val="100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fr-FR" sz="2000" b="1" kern="1200"/>
            <a:t>01 – Présentation du jeu de données</a:t>
          </a:r>
          <a:endParaRPr lang="en-US" sz="2000" kern="1200"/>
        </a:p>
      </dsp:txBody>
      <dsp:txXfrm>
        <a:off x="22275" y="636887"/>
        <a:ext cx="6648198" cy="411750"/>
      </dsp:txXfrm>
    </dsp:sp>
    <dsp:sp modelId="{385FFCF8-73F8-EE4D-9E27-C62812781797}">
      <dsp:nvSpPr>
        <dsp:cNvPr id="0" name=""/>
        <dsp:cNvSpPr/>
      </dsp:nvSpPr>
      <dsp:spPr>
        <a:xfrm>
          <a:off x="0" y="1128512"/>
          <a:ext cx="6692748" cy="456300"/>
        </a:xfrm>
        <a:prstGeom prst="roundRect">
          <a:avLst/>
        </a:prstGeom>
        <a:gradFill rotWithShape="0">
          <a:gsLst>
            <a:gs pos="0">
              <a:schemeClr val="accent5">
                <a:hueOff val="-945302"/>
                <a:satOff val="-5077"/>
                <a:lumOff val="1737"/>
                <a:alphaOff val="0"/>
                <a:tint val="94000"/>
                <a:satMod val="105000"/>
                <a:lumMod val="102000"/>
              </a:schemeClr>
            </a:gs>
            <a:gs pos="100000">
              <a:schemeClr val="accent5">
                <a:hueOff val="-945302"/>
                <a:satOff val="-5077"/>
                <a:lumOff val="1737"/>
                <a:alphaOff val="0"/>
                <a:shade val="74000"/>
                <a:satMod val="128000"/>
                <a:lumMod val="100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fr-FR" sz="2000" b="1" kern="1200"/>
            <a:t>02 – Présentation du feature engineering</a:t>
          </a:r>
          <a:endParaRPr lang="en-US" sz="2000" kern="1200"/>
        </a:p>
      </dsp:txBody>
      <dsp:txXfrm>
        <a:off x="22275" y="1150787"/>
        <a:ext cx="6648198" cy="411750"/>
      </dsp:txXfrm>
    </dsp:sp>
    <dsp:sp modelId="{2A4B5E85-3868-D14B-BA03-0506AE3AF72A}">
      <dsp:nvSpPr>
        <dsp:cNvPr id="0" name=""/>
        <dsp:cNvSpPr/>
      </dsp:nvSpPr>
      <dsp:spPr>
        <a:xfrm>
          <a:off x="0" y="1642412"/>
          <a:ext cx="6692748" cy="456300"/>
        </a:xfrm>
        <a:prstGeom prst="roundRect">
          <a:avLst/>
        </a:prstGeom>
        <a:gradFill rotWithShape="0">
          <a:gsLst>
            <a:gs pos="0">
              <a:schemeClr val="accent5">
                <a:hueOff val="-1417953"/>
                <a:satOff val="-7616"/>
                <a:lumOff val="2605"/>
                <a:alphaOff val="0"/>
                <a:tint val="94000"/>
                <a:satMod val="105000"/>
                <a:lumMod val="102000"/>
              </a:schemeClr>
            </a:gs>
            <a:gs pos="100000">
              <a:schemeClr val="accent5">
                <a:hueOff val="-1417953"/>
                <a:satOff val="-7616"/>
                <a:lumOff val="2605"/>
                <a:alphaOff val="0"/>
                <a:shade val="74000"/>
                <a:satMod val="128000"/>
                <a:lumMod val="100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fr-FR" sz="2000" b="1" kern="1200"/>
            <a:t>03 – Démarche de modélisation</a:t>
          </a:r>
          <a:endParaRPr lang="en-US" sz="2000" kern="1200"/>
        </a:p>
      </dsp:txBody>
      <dsp:txXfrm>
        <a:off x="22275" y="1664687"/>
        <a:ext cx="6648198" cy="411750"/>
      </dsp:txXfrm>
    </dsp:sp>
    <dsp:sp modelId="{AC65A991-701C-B64D-B7C7-7ED88FD914FF}">
      <dsp:nvSpPr>
        <dsp:cNvPr id="0" name=""/>
        <dsp:cNvSpPr/>
      </dsp:nvSpPr>
      <dsp:spPr>
        <a:xfrm>
          <a:off x="0" y="2156312"/>
          <a:ext cx="6692748" cy="456300"/>
        </a:xfrm>
        <a:prstGeom prst="roundRect">
          <a:avLst/>
        </a:prstGeom>
        <a:gradFill rotWithShape="0">
          <a:gsLst>
            <a:gs pos="0">
              <a:schemeClr val="accent5">
                <a:hueOff val="-1890604"/>
                <a:satOff val="-10154"/>
                <a:lumOff val="3473"/>
                <a:alphaOff val="0"/>
                <a:tint val="94000"/>
                <a:satMod val="105000"/>
                <a:lumMod val="102000"/>
              </a:schemeClr>
            </a:gs>
            <a:gs pos="100000">
              <a:schemeClr val="accent5">
                <a:hueOff val="-1890604"/>
                <a:satOff val="-10154"/>
                <a:lumOff val="3473"/>
                <a:alphaOff val="0"/>
                <a:shade val="74000"/>
                <a:satMod val="128000"/>
                <a:lumMod val="100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fr-FR" sz="2000" b="1" kern="1200"/>
            <a:t>04 – Pipeline de déploiement</a:t>
          </a:r>
        </a:p>
      </dsp:txBody>
      <dsp:txXfrm>
        <a:off x="22275" y="2178587"/>
        <a:ext cx="6648198" cy="411750"/>
      </dsp:txXfrm>
    </dsp:sp>
    <dsp:sp modelId="{C9681962-BDCE-7A4D-B7AC-C1BCE516E9E8}">
      <dsp:nvSpPr>
        <dsp:cNvPr id="0" name=""/>
        <dsp:cNvSpPr/>
      </dsp:nvSpPr>
      <dsp:spPr>
        <a:xfrm>
          <a:off x="0" y="2670212"/>
          <a:ext cx="6692748" cy="456300"/>
        </a:xfrm>
        <a:prstGeom prst="roundRect">
          <a:avLst/>
        </a:prstGeom>
        <a:gradFill rotWithShape="0">
          <a:gsLst>
            <a:gs pos="0">
              <a:schemeClr val="accent5">
                <a:hueOff val="-2363255"/>
                <a:satOff val="-12693"/>
                <a:lumOff val="4341"/>
                <a:alphaOff val="0"/>
                <a:tint val="94000"/>
                <a:satMod val="105000"/>
                <a:lumMod val="102000"/>
              </a:schemeClr>
            </a:gs>
            <a:gs pos="100000">
              <a:schemeClr val="accent5">
                <a:hueOff val="-2363255"/>
                <a:satOff val="-12693"/>
                <a:lumOff val="4341"/>
                <a:alphaOff val="0"/>
                <a:shade val="74000"/>
                <a:satMod val="128000"/>
                <a:lumMod val="100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fr-FR" sz="2000" b="1" kern="1200"/>
            <a:t>05 - Analyse de Data Drift</a:t>
          </a:r>
        </a:p>
      </dsp:txBody>
      <dsp:txXfrm>
        <a:off x="22275" y="2692487"/>
        <a:ext cx="6648198" cy="411750"/>
      </dsp:txXfrm>
    </dsp:sp>
    <dsp:sp modelId="{4253C649-49CD-0C44-A516-519C3472D292}">
      <dsp:nvSpPr>
        <dsp:cNvPr id="0" name=""/>
        <dsp:cNvSpPr/>
      </dsp:nvSpPr>
      <dsp:spPr>
        <a:xfrm>
          <a:off x="0" y="3184112"/>
          <a:ext cx="6692748" cy="456300"/>
        </a:xfrm>
        <a:prstGeom prst="roundRect">
          <a:avLst/>
        </a:prstGeom>
        <a:gradFill rotWithShape="0">
          <a:gsLst>
            <a:gs pos="0">
              <a:schemeClr val="accent5">
                <a:hueOff val="-2835906"/>
                <a:satOff val="-15231"/>
                <a:lumOff val="5210"/>
                <a:alphaOff val="0"/>
                <a:tint val="94000"/>
                <a:satMod val="105000"/>
                <a:lumMod val="102000"/>
              </a:schemeClr>
            </a:gs>
            <a:gs pos="100000">
              <a:schemeClr val="accent5">
                <a:hueOff val="-2835906"/>
                <a:satOff val="-15231"/>
                <a:lumOff val="5210"/>
                <a:alphaOff val="0"/>
                <a:shade val="74000"/>
                <a:satMod val="128000"/>
                <a:lumMod val="100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fr-FR" sz="2000" b="1" kern="1200"/>
            <a:t>06 - API et Dashboard</a:t>
          </a:r>
        </a:p>
      </dsp:txBody>
      <dsp:txXfrm>
        <a:off x="22275" y="3206387"/>
        <a:ext cx="6648198" cy="411750"/>
      </dsp:txXfrm>
    </dsp:sp>
    <dsp:sp modelId="{D9627313-7435-A64C-A204-1F17C4F579A0}">
      <dsp:nvSpPr>
        <dsp:cNvPr id="0" name=""/>
        <dsp:cNvSpPr/>
      </dsp:nvSpPr>
      <dsp:spPr>
        <a:xfrm>
          <a:off x="0" y="3698012"/>
          <a:ext cx="6692748" cy="456300"/>
        </a:xfrm>
        <a:prstGeom prst="roundRect">
          <a:avLst/>
        </a:prstGeom>
        <a:gradFill rotWithShape="0">
          <a:gsLst>
            <a:gs pos="0">
              <a:schemeClr val="accent5">
                <a:hueOff val="-3308557"/>
                <a:satOff val="-17770"/>
                <a:lumOff val="6078"/>
                <a:alphaOff val="0"/>
                <a:tint val="94000"/>
                <a:satMod val="105000"/>
                <a:lumMod val="102000"/>
              </a:schemeClr>
            </a:gs>
            <a:gs pos="100000">
              <a:schemeClr val="accent5">
                <a:hueOff val="-3308557"/>
                <a:satOff val="-17770"/>
                <a:lumOff val="6078"/>
                <a:alphaOff val="0"/>
                <a:shade val="74000"/>
                <a:satMod val="128000"/>
                <a:lumMod val="100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fr-FR" sz="2000" b="1" kern="1200"/>
            <a:t>Conclusion </a:t>
          </a:r>
        </a:p>
      </dsp:txBody>
      <dsp:txXfrm>
        <a:off x="22275" y="3720287"/>
        <a:ext cx="6648198" cy="41175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3F5E0C-A7FE-5245-AF63-170DE9BAAEF9}">
      <dsp:nvSpPr>
        <dsp:cNvPr id="0" name=""/>
        <dsp:cNvSpPr/>
      </dsp:nvSpPr>
      <dsp:spPr>
        <a:xfrm>
          <a:off x="1228" y="1101611"/>
          <a:ext cx="1392604" cy="884303"/>
        </a:xfrm>
        <a:prstGeom prst="roundRect">
          <a:avLst>
            <a:gd name="adj" fmla="val 10000"/>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a:scene3d>
          <a:camera prst="orthographicFront"/>
          <a:lightRig rig="threePt" dir="t"/>
        </a:scene3d>
        <a:sp3d>
          <a:bevelT/>
          <a:bevelB/>
        </a:sp3d>
      </dsp:spPr>
      <dsp:style>
        <a:lnRef idx="2">
          <a:scrgbClr r="0" g="0" b="0"/>
        </a:lnRef>
        <a:fillRef idx="1">
          <a:scrgbClr r="0" g="0" b="0"/>
        </a:fillRef>
        <a:effectRef idx="0">
          <a:scrgbClr r="0" g="0" b="0"/>
        </a:effectRef>
        <a:fontRef idx="minor">
          <a:schemeClr val="lt1"/>
        </a:fontRef>
      </dsp:style>
    </dsp:sp>
    <dsp:sp modelId="{96E17AE9-7177-B148-AE89-0DC6D545848F}">
      <dsp:nvSpPr>
        <dsp:cNvPr id="0" name=""/>
        <dsp:cNvSpPr/>
      </dsp:nvSpPr>
      <dsp:spPr>
        <a:xfrm>
          <a:off x="155961" y="1248608"/>
          <a:ext cx="1392604" cy="884303"/>
        </a:xfrm>
        <a:prstGeom prst="roundRect">
          <a:avLst>
            <a:gd name="adj" fmla="val 10000"/>
          </a:avLst>
        </a:prstGeom>
        <a:solidFill>
          <a:schemeClr val="lt2">
            <a:alpha val="90000"/>
            <a:hueOff val="0"/>
            <a:satOff val="0"/>
            <a:lumOff val="0"/>
            <a:alphaOff val="0"/>
          </a:schemeClr>
        </a:solidFill>
        <a:ln w="15875" cap="flat" cmpd="sng" algn="ctr">
          <a:solidFill>
            <a:schemeClr val="dk2">
              <a:hueOff val="0"/>
              <a:satOff val="0"/>
              <a:lumOff val="0"/>
              <a:alphaOff val="0"/>
            </a:schemeClr>
          </a:solidFill>
          <a:prstDash val="solid"/>
        </a:ln>
        <a:effectLst/>
        <a:scene3d>
          <a:camera prst="orthographicFront"/>
          <a:lightRig rig="threePt" dir="t"/>
        </a:scene3d>
        <a:sp3d>
          <a:bevelT/>
          <a:bevelB/>
        </a:sp3d>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fr-FR" sz="1200" b="1" kern="1200"/>
            <a:t>Attendus : </a:t>
          </a:r>
          <a:endParaRPr lang="en-US" sz="1200" kern="1200"/>
        </a:p>
      </dsp:txBody>
      <dsp:txXfrm>
        <a:off x="181861" y="1274508"/>
        <a:ext cx="1340804" cy="832503"/>
      </dsp:txXfrm>
    </dsp:sp>
    <dsp:sp modelId="{C0C3DDD6-750F-7047-84CC-7CC945A09881}">
      <dsp:nvSpPr>
        <dsp:cNvPr id="0" name=""/>
        <dsp:cNvSpPr/>
      </dsp:nvSpPr>
      <dsp:spPr>
        <a:xfrm>
          <a:off x="1703299" y="1101611"/>
          <a:ext cx="1392604" cy="884303"/>
        </a:xfrm>
        <a:prstGeom prst="roundRect">
          <a:avLst>
            <a:gd name="adj" fmla="val 10000"/>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a:scene3d>
          <a:camera prst="orthographicFront"/>
          <a:lightRig rig="threePt" dir="t"/>
        </a:scene3d>
        <a:sp3d>
          <a:bevelT/>
          <a:bevelB/>
        </a:sp3d>
      </dsp:spPr>
      <dsp:style>
        <a:lnRef idx="2">
          <a:scrgbClr r="0" g="0" b="0"/>
        </a:lnRef>
        <a:fillRef idx="1">
          <a:scrgbClr r="0" g="0" b="0"/>
        </a:fillRef>
        <a:effectRef idx="0">
          <a:scrgbClr r="0" g="0" b="0"/>
        </a:effectRef>
        <a:fontRef idx="minor">
          <a:schemeClr val="lt1"/>
        </a:fontRef>
      </dsp:style>
    </dsp:sp>
    <dsp:sp modelId="{D0F8102A-3936-2742-9FFB-060296FD4507}">
      <dsp:nvSpPr>
        <dsp:cNvPr id="0" name=""/>
        <dsp:cNvSpPr/>
      </dsp:nvSpPr>
      <dsp:spPr>
        <a:xfrm>
          <a:off x="1858033" y="1248608"/>
          <a:ext cx="1392604" cy="884303"/>
        </a:xfrm>
        <a:prstGeom prst="roundRect">
          <a:avLst>
            <a:gd name="adj" fmla="val 10000"/>
          </a:avLst>
        </a:prstGeom>
        <a:solidFill>
          <a:schemeClr val="lt2">
            <a:alpha val="90000"/>
            <a:hueOff val="0"/>
            <a:satOff val="0"/>
            <a:lumOff val="0"/>
            <a:alphaOff val="0"/>
          </a:schemeClr>
        </a:solidFill>
        <a:ln w="15875" cap="flat" cmpd="sng" algn="ctr">
          <a:solidFill>
            <a:schemeClr val="dk2">
              <a:hueOff val="0"/>
              <a:satOff val="0"/>
              <a:lumOff val="0"/>
              <a:alphaOff val="0"/>
            </a:schemeClr>
          </a:solidFill>
          <a:prstDash val="solid"/>
        </a:ln>
        <a:effectLst/>
        <a:scene3d>
          <a:camera prst="orthographicFront"/>
          <a:lightRig rig="threePt" dir="t"/>
        </a:scene3d>
        <a:sp3d>
          <a:bevelT/>
          <a:bevelB/>
        </a:sp3d>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fr-FR" sz="1200" b="1" kern="1200" dirty="0"/>
            <a:t>Développement d’un algorithme de classification</a:t>
          </a:r>
          <a:endParaRPr lang="en-US" sz="1200" kern="1200" dirty="0"/>
        </a:p>
      </dsp:txBody>
      <dsp:txXfrm>
        <a:off x="1883933" y="1274508"/>
        <a:ext cx="1340804" cy="832503"/>
      </dsp:txXfrm>
    </dsp:sp>
    <dsp:sp modelId="{375F5A69-BBD4-3748-A0F3-DD4ABB6F839E}">
      <dsp:nvSpPr>
        <dsp:cNvPr id="0" name=""/>
        <dsp:cNvSpPr/>
      </dsp:nvSpPr>
      <dsp:spPr>
        <a:xfrm>
          <a:off x="3405371" y="1101611"/>
          <a:ext cx="1392604" cy="884303"/>
        </a:xfrm>
        <a:prstGeom prst="roundRect">
          <a:avLst>
            <a:gd name="adj" fmla="val 10000"/>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a:scene3d>
          <a:camera prst="orthographicFront"/>
          <a:lightRig rig="threePt" dir="t"/>
        </a:scene3d>
        <a:sp3d>
          <a:bevelT/>
          <a:bevelB/>
        </a:sp3d>
      </dsp:spPr>
      <dsp:style>
        <a:lnRef idx="2">
          <a:scrgbClr r="0" g="0" b="0"/>
        </a:lnRef>
        <a:fillRef idx="1">
          <a:scrgbClr r="0" g="0" b="0"/>
        </a:fillRef>
        <a:effectRef idx="0">
          <a:scrgbClr r="0" g="0" b="0"/>
        </a:effectRef>
        <a:fontRef idx="minor">
          <a:schemeClr val="lt1"/>
        </a:fontRef>
      </dsp:style>
    </dsp:sp>
    <dsp:sp modelId="{4BB369EB-0D63-8744-B18C-50B2F978E0A7}">
      <dsp:nvSpPr>
        <dsp:cNvPr id="0" name=""/>
        <dsp:cNvSpPr/>
      </dsp:nvSpPr>
      <dsp:spPr>
        <a:xfrm>
          <a:off x="3560105" y="1248608"/>
          <a:ext cx="1392604" cy="884303"/>
        </a:xfrm>
        <a:prstGeom prst="roundRect">
          <a:avLst>
            <a:gd name="adj" fmla="val 10000"/>
          </a:avLst>
        </a:prstGeom>
        <a:solidFill>
          <a:schemeClr val="lt2">
            <a:alpha val="90000"/>
            <a:hueOff val="0"/>
            <a:satOff val="0"/>
            <a:lumOff val="0"/>
            <a:alphaOff val="0"/>
          </a:schemeClr>
        </a:solidFill>
        <a:ln w="15875" cap="flat" cmpd="sng" algn="ctr">
          <a:solidFill>
            <a:schemeClr val="dk2">
              <a:hueOff val="0"/>
              <a:satOff val="0"/>
              <a:lumOff val="0"/>
              <a:alphaOff val="0"/>
            </a:schemeClr>
          </a:solidFill>
          <a:prstDash val="solid"/>
        </a:ln>
        <a:effectLst/>
        <a:scene3d>
          <a:camera prst="orthographicFront"/>
          <a:lightRig rig="threePt" dir="t"/>
        </a:scene3d>
        <a:sp3d>
          <a:bevelT/>
          <a:bevelB/>
        </a:sp3d>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fr-FR" sz="1200" b="1" kern="1200" dirty="0"/>
            <a:t>Construction du modèle de prédiction</a:t>
          </a:r>
          <a:endParaRPr lang="en-US" sz="1200" kern="1200" dirty="0"/>
        </a:p>
      </dsp:txBody>
      <dsp:txXfrm>
        <a:off x="3586005" y="1274508"/>
        <a:ext cx="1340804" cy="832503"/>
      </dsp:txXfrm>
    </dsp:sp>
    <dsp:sp modelId="{4BEA786D-3D11-8F48-92F6-E08470E91BC5}">
      <dsp:nvSpPr>
        <dsp:cNvPr id="0" name=""/>
        <dsp:cNvSpPr/>
      </dsp:nvSpPr>
      <dsp:spPr>
        <a:xfrm>
          <a:off x="5107442" y="1101611"/>
          <a:ext cx="1392604" cy="884303"/>
        </a:xfrm>
        <a:prstGeom prst="roundRect">
          <a:avLst>
            <a:gd name="adj" fmla="val 10000"/>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a:scene3d>
          <a:camera prst="orthographicFront"/>
          <a:lightRig rig="threePt" dir="t"/>
        </a:scene3d>
        <a:sp3d>
          <a:bevelT/>
          <a:bevelB/>
        </a:sp3d>
      </dsp:spPr>
      <dsp:style>
        <a:lnRef idx="2">
          <a:scrgbClr r="0" g="0" b="0"/>
        </a:lnRef>
        <a:fillRef idx="1">
          <a:scrgbClr r="0" g="0" b="0"/>
        </a:fillRef>
        <a:effectRef idx="0">
          <a:scrgbClr r="0" g="0" b="0"/>
        </a:effectRef>
        <a:fontRef idx="minor">
          <a:schemeClr val="lt1"/>
        </a:fontRef>
      </dsp:style>
    </dsp:sp>
    <dsp:sp modelId="{558EB9BD-04B5-2547-A487-455B8B43B2EA}">
      <dsp:nvSpPr>
        <dsp:cNvPr id="0" name=""/>
        <dsp:cNvSpPr/>
      </dsp:nvSpPr>
      <dsp:spPr>
        <a:xfrm>
          <a:off x="5262176" y="1248608"/>
          <a:ext cx="1392604" cy="884303"/>
        </a:xfrm>
        <a:prstGeom prst="roundRect">
          <a:avLst>
            <a:gd name="adj" fmla="val 10000"/>
          </a:avLst>
        </a:prstGeom>
        <a:solidFill>
          <a:schemeClr val="lt2">
            <a:alpha val="90000"/>
            <a:hueOff val="0"/>
            <a:satOff val="0"/>
            <a:lumOff val="0"/>
            <a:alphaOff val="0"/>
          </a:schemeClr>
        </a:solidFill>
        <a:ln w="15875" cap="flat" cmpd="sng" algn="ctr">
          <a:solidFill>
            <a:schemeClr val="dk2">
              <a:hueOff val="0"/>
              <a:satOff val="0"/>
              <a:lumOff val="0"/>
              <a:alphaOff val="0"/>
            </a:schemeClr>
          </a:solidFill>
          <a:prstDash val="solid"/>
        </a:ln>
        <a:effectLst/>
        <a:scene3d>
          <a:camera prst="orthographicFront"/>
          <a:lightRig rig="threePt" dir="t"/>
        </a:scene3d>
        <a:sp3d>
          <a:bevelT/>
          <a:bevelB/>
        </a:sp3d>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fr-FR" sz="1200" b="1" kern="1200" dirty="0"/>
            <a:t>Construction d’un </a:t>
          </a:r>
          <a:r>
            <a:rPr lang="fr-FR" sz="1200" b="1" kern="1200" dirty="0" err="1"/>
            <a:t>dashboard</a:t>
          </a:r>
          <a:r>
            <a:rPr lang="fr-FR" sz="1200" b="1" kern="1200" dirty="0"/>
            <a:t> interactif</a:t>
          </a:r>
          <a:endParaRPr lang="en-US" sz="1200" kern="1200" dirty="0"/>
        </a:p>
      </dsp:txBody>
      <dsp:txXfrm>
        <a:off x="5288076" y="1274508"/>
        <a:ext cx="1340804" cy="832503"/>
      </dsp:txXfrm>
    </dsp:sp>
    <dsp:sp modelId="{1DF5430C-931E-534C-B790-F04F0A238DC0}">
      <dsp:nvSpPr>
        <dsp:cNvPr id="0" name=""/>
        <dsp:cNvSpPr/>
      </dsp:nvSpPr>
      <dsp:spPr>
        <a:xfrm>
          <a:off x="6809514" y="1101611"/>
          <a:ext cx="1392604" cy="884303"/>
        </a:xfrm>
        <a:prstGeom prst="roundRect">
          <a:avLst>
            <a:gd name="adj" fmla="val 10000"/>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a:scene3d>
          <a:camera prst="orthographicFront"/>
          <a:lightRig rig="threePt" dir="t"/>
        </a:scene3d>
        <a:sp3d>
          <a:bevelT/>
          <a:bevelB/>
        </a:sp3d>
      </dsp:spPr>
      <dsp:style>
        <a:lnRef idx="2">
          <a:scrgbClr r="0" g="0" b="0"/>
        </a:lnRef>
        <a:fillRef idx="1">
          <a:scrgbClr r="0" g="0" b="0"/>
        </a:fillRef>
        <a:effectRef idx="0">
          <a:scrgbClr r="0" g="0" b="0"/>
        </a:effectRef>
        <a:fontRef idx="minor">
          <a:schemeClr val="lt1"/>
        </a:fontRef>
      </dsp:style>
    </dsp:sp>
    <dsp:sp modelId="{89EE5A1F-5B59-E240-9F8C-1C682D7C46E6}">
      <dsp:nvSpPr>
        <dsp:cNvPr id="0" name=""/>
        <dsp:cNvSpPr/>
      </dsp:nvSpPr>
      <dsp:spPr>
        <a:xfrm>
          <a:off x="6964248" y="1248608"/>
          <a:ext cx="1392604" cy="884303"/>
        </a:xfrm>
        <a:prstGeom prst="roundRect">
          <a:avLst>
            <a:gd name="adj" fmla="val 10000"/>
          </a:avLst>
        </a:prstGeom>
        <a:solidFill>
          <a:schemeClr val="lt2">
            <a:alpha val="90000"/>
            <a:hueOff val="0"/>
            <a:satOff val="0"/>
            <a:lumOff val="0"/>
            <a:alphaOff val="0"/>
          </a:schemeClr>
        </a:solidFill>
        <a:ln w="15875" cap="flat" cmpd="sng" algn="ctr">
          <a:solidFill>
            <a:schemeClr val="dk2">
              <a:hueOff val="0"/>
              <a:satOff val="0"/>
              <a:lumOff val="0"/>
              <a:alphaOff val="0"/>
            </a:schemeClr>
          </a:solidFill>
          <a:prstDash val="solid"/>
        </a:ln>
        <a:effectLst/>
        <a:scene3d>
          <a:camera prst="orthographicFront"/>
          <a:lightRig rig="threePt" dir="t"/>
        </a:scene3d>
        <a:sp3d>
          <a:bevelT/>
          <a:bevelB/>
        </a:sp3d>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fr-FR" sz="1200" b="1" kern="1200" dirty="0"/>
            <a:t>Mise en production du modèle de prédiction et de l’api</a:t>
          </a:r>
          <a:endParaRPr lang="en-US" sz="1200" kern="1200" dirty="0"/>
        </a:p>
      </dsp:txBody>
      <dsp:txXfrm>
        <a:off x="6990148" y="1274508"/>
        <a:ext cx="1340804" cy="832503"/>
      </dsp:txXfrm>
    </dsp:sp>
    <dsp:sp modelId="{6296F6B2-7487-654D-A785-2B04FD381D28}">
      <dsp:nvSpPr>
        <dsp:cNvPr id="0" name=""/>
        <dsp:cNvSpPr/>
      </dsp:nvSpPr>
      <dsp:spPr>
        <a:xfrm>
          <a:off x="8511586" y="1101611"/>
          <a:ext cx="1392604" cy="884303"/>
        </a:xfrm>
        <a:prstGeom prst="roundRect">
          <a:avLst>
            <a:gd name="adj" fmla="val 10000"/>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a:scene3d>
          <a:camera prst="orthographicFront"/>
          <a:lightRig rig="threePt" dir="t"/>
        </a:scene3d>
        <a:sp3d>
          <a:bevelT/>
        </a:sp3d>
      </dsp:spPr>
      <dsp:style>
        <a:lnRef idx="2">
          <a:scrgbClr r="0" g="0" b="0"/>
        </a:lnRef>
        <a:fillRef idx="1">
          <a:scrgbClr r="0" g="0" b="0"/>
        </a:fillRef>
        <a:effectRef idx="0">
          <a:scrgbClr r="0" g="0" b="0"/>
        </a:effectRef>
        <a:fontRef idx="minor">
          <a:schemeClr val="lt1"/>
        </a:fontRef>
      </dsp:style>
    </dsp:sp>
    <dsp:sp modelId="{85F5FD0D-3500-4F44-B2CC-C6188370AE66}">
      <dsp:nvSpPr>
        <dsp:cNvPr id="0" name=""/>
        <dsp:cNvSpPr/>
      </dsp:nvSpPr>
      <dsp:spPr>
        <a:xfrm>
          <a:off x="8666319" y="1248608"/>
          <a:ext cx="1392604" cy="884303"/>
        </a:xfrm>
        <a:prstGeom prst="roundRect">
          <a:avLst>
            <a:gd name="adj" fmla="val 10000"/>
          </a:avLst>
        </a:prstGeom>
        <a:solidFill>
          <a:schemeClr val="lt2">
            <a:alpha val="90000"/>
            <a:hueOff val="0"/>
            <a:satOff val="0"/>
            <a:lumOff val="0"/>
            <a:alphaOff val="0"/>
          </a:schemeClr>
        </a:solidFill>
        <a:ln w="15875" cap="flat" cmpd="sng" algn="ctr">
          <a:solidFill>
            <a:schemeClr val="dk2">
              <a:hueOff val="0"/>
              <a:satOff val="0"/>
              <a:lumOff val="0"/>
              <a:alphaOff val="0"/>
            </a:schemeClr>
          </a:solidFill>
          <a:prstDash val="solid"/>
        </a:ln>
        <a:effectLst/>
        <a:scene3d>
          <a:camera prst="orthographicFront"/>
          <a:lightRig rig="threePt" dir="t"/>
        </a:scene3d>
        <a:sp3d>
          <a:bevelT/>
          <a:bevelB/>
        </a:sp3d>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Mise </a:t>
          </a:r>
          <a:r>
            <a:rPr lang="en-US" sz="1200" kern="1200" dirty="0" err="1"/>
            <a:t>en</a:t>
          </a:r>
          <a:r>
            <a:rPr lang="en-US" sz="1200" kern="1200" dirty="0"/>
            <a:t> place d'un pipeline de </a:t>
          </a:r>
          <a:r>
            <a:rPr lang="en-US" sz="1200" kern="1200" dirty="0" err="1"/>
            <a:t>déploiement</a:t>
          </a:r>
          <a:endParaRPr lang="en-US" sz="1200" kern="1200" dirty="0"/>
        </a:p>
      </dsp:txBody>
      <dsp:txXfrm>
        <a:off x="8692219" y="1274508"/>
        <a:ext cx="1340804" cy="83250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0F5607-2736-1B4C-BFA2-2FBC988D5461}">
      <dsp:nvSpPr>
        <dsp:cNvPr id="0" name=""/>
        <dsp:cNvSpPr/>
      </dsp:nvSpPr>
      <dsp:spPr>
        <a:xfrm>
          <a:off x="2819303" y="9300"/>
          <a:ext cx="724347" cy="7243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fr-FR" sz="900" b="1" kern="1200" dirty="0"/>
            <a:t>Sélection du </a:t>
          </a:r>
          <a:r>
            <a:rPr lang="fr-FR" sz="900" b="1" kern="1200" dirty="0" err="1"/>
            <a:t>dataframe</a:t>
          </a:r>
          <a:endParaRPr lang="en-US" sz="900" kern="1200" dirty="0"/>
        </a:p>
      </dsp:txBody>
      <dsp:txXfrm>
        <a:off x="2819303" y="9300"/>
        <a:ext cx="724347" cy="724347"/>
      </dsp:txXfrm>
    </dsp:sp>
    <dsp:sp modelId="{9B706051-4AC7-2D49-B07C-3F180D0183CD}">
      <dsp:nvSpPr>
        <dsp:cNvPr id="0" name=""/>
        <dsp:cNvSpPr/>
      </dsp:nvSpPr>
      <dsp:spPr>
        <a:xfrm>
          <a:off x="604657" y="1970"/>
          <a:ext cx="3537772" cy="3537772"/>
        </a:xfrm>
        <a:prstGeom prst="circularArrow">
          <a:avLst>
            <a:gd name="adj1" fmla="val 3993"/>
            <a:gd name="adj2" fmla="val 250475"/>
            <a:gd name="adj3" fmla="val 20572400"/>
            <a:gd name="adj4" fmla="val 18983821"/>
            <a:gd name="adj5" fmla="val 4658"/>
          </a:avLst>
        </a:prstGeom>
        <a:gradFill rotWithShape="0">
          <a:gsLst>
            <a:gs pos="0">
              <a:schemeClr val="accent6">
                <a:alpha val="90000"/>
                <a:hueOff val="0"/>
                <a:satOff val="0"/>
                <a:lumOff val="0"/>
                <a:alphaOff val="0"/>
                <a:tint val="94000"/>
                <a:satMod val="105000"/>
                <a:lumMod val="102000"/>
              </a:schemeClr>
            </a:gs>
            <a:gs pos="100000">
              <a:schemeClr val="accent6">
                <a:alpha val="90000"/>
                <a:hueOff val="0"/>
                <a:satOff val="0"/>
                <a:lumOff val="0"/>
                <a:alphaOff val="0"/>
                <a:shade val="74000"/>
                <a:satMod val="128000"/>
                <a:lumMod val="100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B7D0B46C-E072-BC4D-92B6-304EE271990A}">
      <dsp:nvSpPr>
        <dsp:cNvPr id="0" name=""/>
        <dsp:cNvSpPr/>
      </dsp:nvSpPr>
      <dsp:spPr>
        <a:xfrm>
          <a:off x="3627237" y="1408683"/>
          <a:ext cx="724347" cy="7243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US" sz="900" b="1" kern="1200" dirty="0"/>
            <a:t>Selection des feature </a:t>
          </a:r>
        </a:p>
      </dsp:txBody>
      <dsp:txXfrm>
        <a:off x="3627237" y="1408683"/>
        <a:ext cx="724347" cy="724347"/>
      </dsp:txXfrm>
    </dsp:sp>
    <dsp:sp modelId="{F98B974D-ACEF-C145-90F4-2C27705C0F7B}">
      <dsp:nvSpPr>
        <dsp:cNvPr id="0" name=""/>
        <dsp:cNvSpPr/>
      </dsp:nvSpPr>
      <dsp:spPr>
        <a:xfrm>
          <a:off x="604657" y="1970"/>
          <a:ext cx="3537772" cy="3537772"/>
        </a:xfrm>
        <a:prstGeom prst="circularArrow">
          <a:avLst>
            <a:gd name="adj1" fmla="val 3993"/>
            <a:gd name="adj2" fmla="val 250475"/>
            <a:gd name="adj3" fmla="val 2365704"/>
            <a:gd name="adj4" fmla="val 777124"/>
            <a:gd name="adj5" fmla="val 4658"/>
          </a:avLst>
        </a:prstGeom>
        <a:gradFill rotWithShape="0">
          <a:gsLst>
            <a:gs pos="0">
              <a:schemeClr val="accent6">
                <a:alpha val="90000"/>
                <a:hueOff val="0"/>
                <a:satOff val="0"/>
                <a:lumOff val="0"/>
                <a:alphaOff val="-8000"/>
                <a:tint val="94000"/>
                <a:satMod val="105000"/>
                <a:lumMod val="102000"/>
              </a:schemeClr>
            </a:gs>
            <a:gs pos="100000">
              <a:schemeClr val="accent6">
                <a:alpha val="90000"/>
                <a:hueOff val="0"/>
                <a:satOff val="0"/>
                <a:lumOff val="0"/>
                <a:alphaOff val="-8000"/>
                <a:shade val="74000"/>
                <a:satMod val="128000"/>
                <a:lumMod val="100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446E2A4D-DA88-2E41-90B4-0FB3FBD90358}">
      <dsp:nvSpPr>
        <dsp:cNvPr id="0" name=""/>
        <dsp:cNvSpPr/>
      </dsp:nvSpPr>
      <dsp:spPr>
        <a:xfrm>
          <a:off x="2819303" y="2808065"/>
          <a:ext cx="724347" cy="7243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fr-FR" sz="900" b="1" kern="1200" dirty="0"/>
            <a:t>Traitement des valeurs et des </a:t>
          </a:r>
          <a:r>
            <a:rPr lang="fr-FR" sz="900" b="1" kern="1200" dirty="0" err="1"/>
            <a:t>feature</a:t>
          </a:r>
          <a:r>
            <a:rPr lang="fr-FR" sz="900" b="1" kern="1200" dirty="0"/>
            <a:t> si nécessaire</a:t>
          </a:r>
          <a:endParaRPr lang="en-US" sz="900" kern="1200" dirty="0"/>
        </a:p>
      </dsp:txBody>
      <dsp:txXfrm>
        <a:off x="2819303" y="2808065"/>
        <a:ext cx="724347" cy="724347"/>
      </dsp:txXfrm>
    </dsp:sp>
    <dsp:sp modelId="{19E64BDE-4774-2941-AC83-3932DF21E8E0}">
      <dsp:nvSpPr>
        <dsp:cNvPr id="0" name=""/>
        <dsp:cNvSpPr/>
      </dsp:nvSpPr>
      <dsp:spPr>
        <a:xfrm>
          <a:off x="604657" y="1970"/>
          <a:ext cx="3537772" cy="3537772"/>
        </a:xfrm>
        <a:prstGeom prst="circularArrow">
          <a:avLst>
            <a:gd name="adj1" fmla="val 3993"/>
            <a:gd name="adj2" fmla="val 250475"/>
            <a:gd name="adj3" fmla="val 6110336"/>
            <a:gd name="adj4" fmla="val 4439189"/>
            <a:gd name="adj5" fmla="val 4658"/>
          </a:avLst>
        </a:prstGeom>
        <a:gradFill rotWithShape="0">
          <a:gsLst>
            <a:gs pos="0">
              <a:schemeClr val="accent6">
                <a:alpha val="90000"/>
                <a:hueOff val="0"/>
                <a:satOff val="0"/>
                <a:lumOff val="0"/>
                <a:alphaOff val="-16000"/>
                <a:tint val="94000"/>
                <a:satMod val="105000"/>
                <a:lumMod val="102000"/>
              </a:schemeClr>
            </a:gs>
            <a:gs pos="100000">
              <a:schemeClr val="accent6">
                <a:alpha val="90000"/>
                <a:hueOff val="0"/>
                <a:satOff val="0"/>
                <a:lumOff val="0"/>
                <a:alphaOff val="-16000"/>
                <a:shade val="74000"/>
                <a:satMod val="128000"/>
                <a:lumMod val="100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F78707A3-C16A-6447-9A5C-776B0ECE30C0}">
      <dsp:nvSpPr>
        <dsp:cNvPr id="0" name=""/>
        <dsp:cNvSpPr/>
      </dsp:nvSpPr>
      <dsp:spPr>
        <a:xfrm>
          <a:off x="1203435" y="2808065"/>
          <a:ext cx="724347" cy="7243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fr-FR" sz="900" b="1" kern="1200" dirty="0"/>
            <a:t>Fusion du </a:t>
          </a:r>
          <a:r>
            <a:rPr lang="fr-FR" sz="900" b="1" kern="1200" dirty="0" err="1"/>
            <a:t>dataframe</a:t>
          </a:r>
          <a:r>
            <a:rPr lang="fr-FR" sz="900" b="1" kern="1200" dirty="0"/>
            <a:t> avec le </a:t>
          </a:r>
          <a:r>
            <a:rPr lang="fr-FR" sz="900" b="1" kern="1200" dirty="0" err="1"/>
            <a:t>dataframe</a:t>
          </a:r>
          <a:r>
            <a:rPr lang="fr-FR" sz="900" b="1" kern="1200" dirty="0"/>
            <a:t> </a:t>
          </a:r>
          <a:r>
            <a:rPr lang="fr-FR" sz="900" b="1" kern="1200" dirty="0" err="1"/>
            <a:t>data_final</a:t>
          </a:r>
          <a:endParaRPr lang="en-US" sz="900" kern="1200" dirty="0"/>
        </a:p>
      </dsp:txBody>
      <dsp:txXfrm>
        <a:off x="1203435" y="2808065"/>
        <a:ext cx="724347" cy="724347"/>
      </dsp:txXfrm>
    </dsp:sp>
    <dsp:sp modelId="{B776C2E4-BAC2-EF49-AE8E-9ECAD94258CC}">
      <dsp:nvSpPr>
        <dsp:cNvPr id="0" name=""/>
        <dsp:cNvSpPr/>
      </dsp:nvSpPr>
      <dsp:spPr>
        <a:xfrm>
          <a:off x="604657" y="1970"/>
          <a:ext cx="3537772" cy="3537772"/>
        </a:xfrm>
        <a:prstGeom prst="circularArrow">
          <a:avLst>
            <a:gd name="adj1" fmla="val 3993"/>
            <a:gd name="adj2" fmla="val 250475"/>
            <a:gd name="adj3" fmla="val 9772400"/>
            <a:gd name="adj4" fmla="val 8183821"/>
            <a:gd name="adj5" fmla="val 4658"/>
          </a:avLst>
        </a:prstGeom>
        <a:gradFill rotWithShape="0">
          <a:gsLst>
            <a:gs pos="0">
              <a:schemeClr val="accent6">
                <a:alpha val="90000"/>
                <a:hueOff val="0"/>
                <a:satOff val="0"/>
                <a:lumOff val="0"/>
                <a:alphaOff val="-24000"/>
                <a:tint val="94000"/>
                <a:satMod val="105000"/>
                <a:lumMod val="102000"/>
              </a:schemeClr>
            </a:gs>
            <a:gs pos="100000">
              <a:schemeClr val="accent6">
                <a:alpha val="90000"/>
                <a:hueOff val="0"/>
                <a:satOff val="0"/>
                <a:lumOff val="0"/>
                <a:alphaOff val="-24000"/>
                <a:shade val="74000"/>
                <a:satMod val="128000"/>
                <a:lumMod val="100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5A1DB53F-1313-874B-896C-A3B729EA32BE}">
      <dsp:nvSpPr>
        <dsp:cNvPr id="0" name=""/>
        <dsp:cNvSpPr/>
      </dsp:nvSpPr>
      <dsp:spPr>
        <a:xfrm>
          <a:off x="395501" y="1408683"/>
          <a:ext cx="724347" cy="7243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US" sz="900" b="1" kern="1200" dirty="0" err="1"/>
            <a:t>Traitement</a:t>
          </a:r>
          <a:r>
            <a:rPr lang="en-US" sz="900" b="1" kern="1200" dirty="0"/>
            <a:t> des </a:t>
          </a:r>
          <a:r>
            <a:rPr lang="en-US" sz="900" b="1" kern="1200" dirty="0" err="1"/>
            <a:t>valeurs</a:t>
          </a:r>
          <a:r>
            <a:rPr lang="en-US" sz="900" b="1" kern="1200" dirty="0"/>
            <a:t> (</a:t>
          </a:r>
          <a:r>
            <a:rPr lang="en-US" sz="900" b="1" kern="1200" dirty="0" err="1"/>
            <a:t>NaN</a:t>
          </a:r>
          <a:r>
            <a:rPr lang="en-US" sz="900" b="1" kern="1200" dirty="0"/>
            <a:t>, outliers, </a:t>
          </a:r>
          <a:r>
            <a:rPr lang="en-US" sz="900" b="1" kern="1200" dirty="0" err="1"/>
            <a:t>valeurs</a:t>
          </a:r>
          <a:r>
            <a:rPr lang="en-US" sz="900" b="1" kern="1200" dirty="0"/>
            <a:t> negatives…)</a:t>
          </a:r>
        </a:p>
      </dsp:txBody>
      <dsp:txXfrm>
        <a:off x="395501" y="1408683"/>
        <a:ext cx="724347" cy="724347"/>
      </dsp:txXfrm>
    </dsp:sp>
    <dsp:sp modelId="{75F94D2A-87C9-194A-8630-3F78A8E29AF5}">
      <dsp:nvSpPr>
        <dsp:cNvPr id="0" name=""/>
        <dsp:cNvSpPr/>
      </dsp:nvSpPr>
      <dsp:spPr>
        <a:xfrm>
          <a:off x="604657" y="1970"/>
          <a:ext cx="3537772" cy="3537772"/>
        </a:xfrm>
        <a:prstGeom prst="circularArrow">
          <a:avLst>
            <a:gd name="adj1" fmla="val 3993"/>
            <a:gd name="adj2" fmla="val 250475"/>
            <a:gd name="adj3" fmla="val 13165704"/>
            <a:gd name="adj4" fmla="val 11577124"/>
            <a:gd name="adj5" fmla="val 4658"/>
          </a:avLst>
        </a:prstGeom>
        <a:gradFill rotWithShape="0">
          <a:gsLst>
            <a:gs pos="0">
              <a:schemeClr val="accent6">
                <a:alpha val="90000"/>
                <a:hueOff val="0"/>
                <a:satOff val="0"/>
                <a:lumOff val="0"/>
                <a:alphaOff val="-32000"/>
                <a:tint val="94000"/>
                <a:satMod val="105000"/>
                <a:lumMod val="102000"/>
              </a:schemeClr>
            </a:gs>
            <a:gs pos="100000">
              <a:schemeClr val="accent6">
                <a:alpha val="90000"/>
                <a:hueOff val="0"/>
                <a:satOff val="0"/>
                <a:lumOff val="0"/>
                <a:alphaOff val="-32000"/>
                <a:shade val="74000"/>
                <a:satMod val="128000"/>
                <a:lumMod val="100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D26A4388-7944-9C4F-BD71-18D96317A013}">
      <dsp:nvSpPr>
        <dsp:cNvPr id="0" name=""/>
        <dsp:cNvSpPr/>
      </dsp:nvSpPr>
      <dsp:spPr>
        <a:xfrm>
          <a:off x="1203435" y="9300"/>
          <a:ext cx="724347" cy="7243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US" sz="900" b="1" kern="1200" dirty="0" err="1"/>
            <a:t>Traitement</a:t>
          </a:r>
          <a:r>
            <a:rPr lang="en-US" sz="900" b="1" kern="1200" dirty="0"/>
            <a:t> de feature avec </a:t>
          </a:r>
          <a:r>
            <a:rPr lang="en-US" sz="900" b="1" kern="1200" dirty="0" err="1"/>
            <a:t>remplacement</a:t>
          </a:r>
          <a:r>
            <a:rPr lang="en-US" sz="900" b="1" kern="1200" dirty="0"/>
            <a:t> de </a:t>
          </a:r>
          <a:r>
            <a:rPr lang="en-US" sz="900" b="1" kern="1200" dirty="0" err="1"/>
            <a:t>caractères</a:t>
          </a:r>
          <a:r>
            <a:rPr lang="en-US" sz="900" b="1" kern="1200" dirty="0"/>
            <a:t> pour les </a:t>
          </a:r>
          <a:r>
            <a:rPr lang="en-US" sz="900" b="1" kern="1200" dirty="0" err="1"/>
            <a:t>valeurs</a:t>
          </a:r>
          <a:r>
            <a:rPr lang="en-US" sz="900" b="1" kern="1200" dirty="0"/>
            <a:t>  </a:t>
          </a:r>
        </a:p>
      </dsp:txBody>
      <dsp:txXfrm>
        <a:off x="1203435" y="9300"/>
        <a:ext cx="724347" cy="724347"/>
      </dsp:txXfrm>
    </dsp:sp>
    <dsp:sp modelId="{F1AE7EC8-BE94-0841-825D-15A806F02568}">
      <dsp:nvSpPr>
        <dsp:cNvPr id="0" name=""/>
        <dsp:cNvSpPr/>
      </dsp:nvSpPr>
      <dsp:spPr>
        <a:xfrm>
          <a:off x="604657" y="1970"/>
          <a:ext cx="3537772" cy="3537772"/>
        </a:xfrm>
        <a:prstGeom prst="circularArrow">
          <a:avLst>
            <a:gd name="adj1" fmla="val 3993"/>
            <a:gd name="adj2" fmla="val 250475"/>
            <a:gd name="adj3" fmla="val 16910336"/>
            <a:gd name="adj4" fmla="val 15239189"/>
            <a:gd name="adj5" fmla="val 4658"/>
          </a:avLst>
        </a:prstGeom>
        <a:gradFill rotWithShape="0">
          <a:gsLst>
            <a:gs pos="0">
              <a:schemeClr val="accent6">
                <a:alpha val="90000"/>
                <a:hueOff val="0"/>
                <a:satOff val="0"/>
                <a:lumOff val="0"/>
                <a:alphaOff val="-40000"/>
                <a:tint val="94000"/>
                <a:satMod val="105000"/>
                <a:lumMod val="102000"/>
              </a:schemeClr>
            </a:gs>
            <a:gs pos="100000">
              <a:schemeClr val="accent6">
                <a:alpha val="90000"/>
                <a:hueOff val="0"/>
                <a:satOff val="0"/>
                <a:lumOff val="0"/>
                <a:alphaOff val="-40000"/>
                <a:shade val="74000"/>
                <a:satMod val="128000"/>
                <a:lumMod val="100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9CE8EE-9EEC-854D-8207-6CF629D9A200}">
      <dsp:nvSpPr>
        <dsp:cNvPr id="0" name=""/>
        <dsp:cNvSpPr/>
      </dsp:nvSpPr>
      <dsp:spPr>
        <a:xfrm>
          <a:off x="0" y="329394"/>
          <a:ext cx="4747087" cy="826875"/>
        </a:xfrm>
        <a:prstGeom prst="rect">
          <a:avLst/>
        </a:prstGeom>
        <a:solidFill>
          <a:schemeClr val="lt1">
            <a:alpha val="90000"/>
            <a:hueOff val="0"/>
            <a:satOff val="0"/>
            <a:lumOff val="0"/>
            <a:alphaOff val="0"/>
          </a:schemeClr>
        </a:solidFill>
        <a:ln w="15875" cap="flat" cmpd="sng" algn="ctr">
          <a:solidFill>
            <a:schemeClr val="accent2">
              <a:hueOff val="0"/>
              <a:satOff val="0"/>
              <a:lumOff val="0"/>
              <a:alphaOff val="0"/>
            </a:schemeClr>
          </a:solidFill>
          <a:prstDash val="solid"/>
        </a:ln>
        <a:effectLst/>
        <a:scene3d>
          <a:camera prst="orthographicFront"/>
          <a:lightRig rig="threePt" dir="t"/>
        </a:scene3d>
        <a:sp3d>
          <a:bevelT/>
        </a:sp3d>
      </dsp:spPr>
      <dsp:style>
        <a:lnRef idx="2">
          <a:scrgbClr r="0" g="0" b="0"/>
        </a:lnRef>
        <a:fillRef idx="1">
          <a:scrgbClr r="0" g="0" b="0"/>
        </a:fillRef>
        <a:effectRef idx="0">
          <a:scrgbClr r="0" g="0" b="0"/>
        </a:effectRef>
        <a:fontRef idx="minor"/>
      </dsp:style>
      <dsp:txBody>
        <a:bodyPr spcFirstLastPara="0" vert="horz" wrap="square" lIns="368427" tIns="312420" rIns="368427" bIns="106680" numCol="1" spcCol="1270" anchor="t" anchorCtr="0">
          <a:noAutofit/>
        </a:bodyPr>
        <a:lstStyle/>
        <a:p>
          <a:pPr marL="114300" lvl="1" indent="-114300" algn="l" defTabSz="666750">
            <a:lnSpc>
              <a:spcPct val="90000"/>
            </a:lnSpc>
            <a:spcBef>
              <a:spcPct val="0"/>
            </a:spcBef>
            <a:spcAft>
              <a:spcPct val="15000"/>
            </a:spcAft>
            <a:buChar char="•"/>
          </a:pPr>
          <a:r>
            <a:rPr lang="fr-FR" sz="1500" kern="1200"/>
            <a:t>Création des classifiers avec SMOTE </a:t>
          </a:r>
        </a:p>
        <a:p>
          <a:pPr marL="114300" lvl="1" indent="-114300" algn="l" defTabSz="666750">
            <a:lnSpc>
              <a:spcPct val="90000"/>
            </a:lnSpc>
            <a:spcBef>
              <a:spcPct val="0"/>
            </a:spcBef>
            <a:spcAft>
              <a:spcPct val="15000"/>
            </a:spcAft>
            <a:buChar char="•"/>
          </a:pPr>
          <a:endParaRPr lang="fr-FR" sz="1500" kern="1200"/>
        </a:p>
      </dsp:txBody>
      <dsp:txXfrm>
        <a:off x="0" y="329394"/>
        <a:ext cx="4747087" cy="826875"/>
      </dsp:txXfrm>
    </dsp:sp>
    <dsp:sp modelId="{7287DB7D-2483-B749-AA22-D4FD635A5CEF}">
      <dsp:nvSpPr>
        <dsp:cNvPr id="0" name=""/>
        <dsp:cNvSpPr/>
      </dsp:nvSpPr>
      <dsp:spPr>
        <a:xfrm>
          <a:off x="237354" y="107994"/>
          <a:ext cx="3322960" cy="442800"/>
        </a:xfrm>
        <a:prstGeom prst="roundRect">
          <a:avLst/>
        </a:prstGeom>
        <a:solidFill>
          <a:schemeClr val="bg2">
            <a:lumMod val="20000"/>
            <a:lumOff val="80000"/>
          </a:schemeClr>
        </a:solidFill>
        <a:ln w="15875" cap="flat" cmpd="sng" algn="ctr">
          <a:solidFill>
            <a:schemeClr val="lt1">
              <a:hueOff val="0"/>
              <a:satOff val="0"/>
              <a:lumOff val="0"/>
              <a:alphaOff val="0"/>
            </a:schemeClr>
          </a:solidFill>
          <a:prstDash val="solid"/>
        </a:ln>
        <a:effectLst/>
        <a:scene3d>
          <a:camera prst="orthographicFront"/>
          <a:lightRig rig="threePt" dir="t"/>
        </a:scene3d>
        <a:sp3d>
          <a:bevelT/>
        </a:sp3d>
      </dsp:spPr>
      <dsp:style>
        <a:lnRef idx="2">
          <a:scrgbClr r="0" g="0" b="0"/>
        </a:lnRef>
        <a:fillRef idx="1">
          <a:scrgbClr r="0" g="0" b="0"/>
        </a:fillRef>
        <a:effectRef idx="0">
          <a:scrgbClr r="0" g="0" b="0"/>
        </a:effectRef>
        <a:fontRef idx="minor">
          <a:schemeClr val="lt1"/>
        </a:fontRef>
      </dsp:style>
      <dsp:txBody>
        <a:bodyPr spcFirstLastPara="0" vert="horz" wrap="square" lIns="125600" tIns="0" rIns="125600" bIns="0" numCol="1" spcCol="1270" anchor="ctr" anchorCtr="0">
          <a:noAutofit/>
        </a:bodyPr>
        <a:lstStyle/>
        <a:p>
          <a:pPr marL="0" lvl="0" indent="0" algn="l" defTabSz="666750">
            <a:lnSpc>
              <a:spcPct val="90000"/>
            </a:lnSpc>
            <a:spcBef>
              <a:spcPct val="0"/>
            </a:spcBef>
            <a:spcAft>
              <a:spcPct val="35000"/>
            </a:spcAft>
            <a:buNone/>
          </a:pPr>
          <a:r>
            <a:rPr lang="fr-FR" sz="1500" kern="1200"/>
            <a:t>Dummy Regressor, Logistic Regression</a:t>
          </a:r>
        </a:p>
      </dsp:txBody>
      <dsp:txXfrm>
        <a:off x="258970" y="129610"/>
        <a:ext cx="3279728" cy="399568"/>
      </dsp:txXfrm>
    </dsp:sp>
    <dsp:sp modelId="{F6BA576C-360E-3A42-AA20-27A9F6F51E3A}">
      <dsp:nvSpPr>
        <dsp:cNvPr id="0" name=""/>
        <dsp:cNvSpPr/>
      </dsp:nvSpPr>
      <dsp:spPr>
        <a:xfrm>
          <a:off x="0" y="1458669"/>
          <a:ext cx="4747087" cy="378000"/>
        </a:xfrm>
        <a:prstGeom prst="rect">
          <a:avLst/>
        </a:prstGeom>
        <a:solidFill>
          <a:schemeClr val="lt1">
            <a:alpha val="90000"/>
            <a:hueOff val="0"/>
            <a:satOff val="0"/>
            <a:lumOff val="0"/>
            <a:alphaOff val="0"/>
          </a:schemeClr>
        </a:solidFill>
        <a:ln w="15875" cap="flat" cmpd="sng" algn="ctr">
          <a:solidFill>
            <a:schemeClr val="accent2">
              <a:hueOff val="-489677"/>
              <a:satOff val="-10832"/>
              <a:lumOff val="-2157"/>
              <a:alphaOff val="0"/>
            </a:schemeClr>
          </a:solidFill>
          <a:prstDash val="solid"/>
        </a:ln>
        <a:effectLst/>
        <a:scene3d>
          <a:camera prst="orthographicFront"/>
          <a:lightRig rig="threePt" dir="t"/>
        </a:scene3d>
        <a:sp3d>
          <a:bevelT/>
          <a:bevelB/>
        </a:sp3d>
      </dsp:spPr>
      <dsp:style>
        <a:lnRef idx="2">
          <a:scrgbClr r="0" g="0" b="0"/>
        </a:lnRef>
        <a:fillRef idx="1">
          <a:scrgbClr r="0" g="0" b="0"/>
        </a:fillRef>
        <a:effectRef idx="0">
          <a:scrgbClr r="0" g="0" b="0"/>
        </a:effectRef>
        <a:fontRef idx="minor"/>
      </dsp:style>
    </dsp:sp>
    <dsp:sp modelId="{F3C5ADE0-81E7-A44E-AD6B-3C1222ADE8CA}">
      <dsp:nvSpPr>
        <dsp:cNvPr id="0" name=""/>
        <dsp:cNvSpPr/>
      </dsp:nvSpPr>
      <dsp:spPr>
        <a:xfrm>
          <a:off x="237354" y="1237269"/>
          <a:ext cx="3322960" cy="442800"/>
        </a:xfrm>
        <a:prstGeom prst="roundRect">
          <a:avLst/>
        </a:prstGeom>
        <a:solidFill>
          <a:schemeClr val="bg2">
            <a:lumMod val="40000"/>
            <a:lumOff val="60000"/>
          </a:schemeClr>
        </a:solidFill>
        <a:ln w="15875" cap="flat" cmpd="sng" algn="ctr">
          <a:solidFill>
            <a:schemeClr val="lt1">
              <a:hueOff val="0"/>
              <a:satOff val="0"/>
              <a:lumOff val="0"/>
              <a:alphaOff val="0"/>
            </a:schemeClr>
          </a:solidFill>
          <a:prstDash val="solid"/>
        </a:ln>
        <a:effectLst/>
        <a:scene3d>
          <a:camera prst="orthographicFront"/>
          <a:lightRig rig="threePt" dir="t"/>
        </a:scene3d>
        <a:sp3d>
          <a:bevelT/>
        </a:sp3d>
      </dsp:spPr>
      <dsp:style>
        <a:lnRef idx="2">
          <a:scrgbClr r="0" g="0" b="0"/>
        </a:lnRef>
        <a:fillRef idx="1">
          <a:scrgbClr r="0" g="0" b="0"/>
        </a:fillRef>
        <a:effectRef idx="0">
          <a:scrgbClr r="0" g="0" b="0"/>
        </a:effectRef>
        <a:fontRef idx="minor">
          <a:schemeClr val="lt1"/>
        </a:fontRef>
      </dsp:style>
      <dsp:txBody>
        <a:bodyPr spcFirstLastPara="0" vert="horz" wrap="square" lIns="125600" tIns="0" rIns="125600" bIns="0" numCol="1" spcCol="1270" anchor="ctr" anchorCtr="0">
          <a:noAutofit/>
        </a:bodyPr>
        <a:lstStyle/>
        <a:p>
          <a:pPr marL="0" lvl="0" indent="0" algn="l" defTabSz="666750">
            <a:lnSpc>
              <a:spcPct val="90000"/>
            </a:lnSpc>
            <a:spcBef>
              <a:spcPct val="0"/>
            </a:spcBef>
            <a:spcAft>
              <a:spcPct val="35000"/>
            </a:spcAft>
            <a:buNone/>
          </a:pPr>
          <a:r>
            <a:rPr lang="fr-FR" sz="1500" kern="1200"/>
            <a:t>Courbes ROC </a:t>
          </a:r>
        </a:p>
      </dsp:txBody>
      <dsp:txXfrm>
        <a:off x="258970" y="1258885"/>
        <a:ext cx="3279728" cy="399568"/>
      </dsp:txXfrm>
    </dsp:sp>
    <dsp:sp modelId="{AE401A58-DDEE-0444-8B3D-62D8CA71D0E6}">
      <dsp:nvSpPr>
        <dsp:cNvPr id="0" name=""/>
        <dsp:cNvSpPr/>
      </dsp:nvSpPr>
      <dsp:spPr>
        <a:xfrm>
          <a:off x="0" y="2139069"/>
          <a:ext cx="4747087" cy="378000"/>
        </a:xfrm>
        <a:prstGeom prst="rect">
          <a:avLst/>
        </a:prstGeom>
        <a:solidFill>
          <a:schemeClr val="lt1">
            <a:alpha val="90000"/>
            <a:hueOff val="0"/>
            <a:satOff val="0"/>
            <a:lumOff val="0"/>
            <a:alphaOff val="0"/>
          </a:schemeClr>
        </a:solidFill>
        <a:ln w="15875" cap="flat" cmpd="sng" algn="ctr">
          <a:solidFill>
            <a:schemeClr val="accent2">
              <a:hueOff val="-979354"/>
              <a:satOff val="-21663"/>
              <a:lumOff val="-4313"/>
              <a:alphaOff val="0"/>
            </a:schemeClr>
          </a:solidFill>
          <a:prstDash val="solid"/>
        </a:ln>
        <a:effectLst/>
        <a:scene3d>
          <a:camera prst="orthographicFront"/>
          <a:lightRig rig="threePt" dir="t"/>
        </a:scene3d>
        <a:sp3d>
          <a:bevelT/>
        </a:sp3d>
      </dsp:spPr>
      <dsp:style>
        <a:lnRef idx="2">
          <a:scrgbClr r="0" g="0" b="0"/>
        </a:lnRef>
        <a:fillRef idx="1">
          <a:scrgbClr r="0" g="0" b="0"/>
        </a:fillRef>
        <a:effectRef idx="0">
          <a:scrgbClr r="0" g="0" b="0"/>
        </a:effectRef>
        <a:fontRef idx="minor"/>
      </dsp:style>
    </dsp:sp>
    <dsp:sp modelId="{A3F27883-30E0-BC41-86F8-8676618CA338}">
      <dsp:nvSpPr>
        <dsp:cNvPr id="0" name=""/>
        <dsp:cNvSpPr/>
      </dsp:nvSpPr>
      <dsp:spPr>
        <a:xfrm>
          <a:off x="237354" y="1917669"/>
          <a:ext cx="3322960" cy="442800"/>
        </a:xfrm>
        <a:prstGeom prst="roundRect">
          <a:avLst/>
        </a:prstGeom>
        <a:solidFill>
          <a:schemeClr val="bg2">
            <a:lumMod val="60000"/>
            <a:lumOff val="40000"/>
          </a:schemeClr>
        </a:solidFill>
        <a:ln w="15875" cap="flat" cmpd="sng" algn="ctr">
          <a:solidFill>
            <a:schemeClr val="lt1">
              <a:hueOff val="0"/>
              <a:satOff val="0"/>
              <a:lumOff val="0"/>
              <a:alphaOff val="0"/>
            </a:schemeClr>
          </a:solidFill>
          <a:prstDash val="solid"/>
        </a:ln>
        <a:effectLst/>
        <a:scene3d>
          <a:camera prst="orthographicFront"/>
          <a:lightRig rig="threePt" dir="t"/>
        </a:scene3d>
        <a:sp3d>
          <a:bevelT/>
        </a:sp3d>
      </dsp:spPr>
      <dsp:style>
        <a:lnRef idx="2">
          <a:scrgbClr r="0" g="0" b="0"/>
        </a:lnRef>
        <a:fillRef idx="1">
          <a:scrgbClr r="0" g="0" b="0"/>
        </a:fillRef>
        <a:effectRef idx="0">
          <a:scrgbClr r="0" g="0" b="0"/>
        </a:effectRef>
        <a:fontRef idx="minor">
          <a:schemeClr val="lt1"/>
        </a:fontRef>
      </dsp:style>
      <dsp:txBody>
        <a:bodyPr spcFirstLastPara="0" vert="horz" wrap="square" lIns="125600" tIns="0" rIns="125600" bIns="0" numCol="1" spcCol="1270" anchor="ctr" anchorCtr="0">
          <a:noAutofit/>
        </a:bodyPr>
        <a:lstStyle/>
        <a:p>
          <a:pPr marL="0" lvl="0" indent="0" algn="l" defTabSz="666750">
            <a:lnSpc>
              <a:spcPct val="90000"/>
            </a:lnSpc>
            <a:spcBef>
              <a:spcPct val="0"/>
            </a:spcBef>
            <a:spcAft>
              <a:spcPct val="35000"/>
            </a:spcAft>
            <a:buNone/>
          </a:pPr>
          <a:r>
            <a:rPr lang="fr-FR" sz="1500" kern="1200"/>
            <a:t>Courbes Recall </a:t>
          </a:r>
        </a:p>
      </dsp:txBody>
      <dsp:txXfrm>
        <a:off x="258970" y="1939285"/>
        <a:ext cx="3279728" cy="399568"/>
      </dsp:txXfrm>
    </dsp:sp>
    <dsp:sp modelId="{1D729E23-B48A-0647-80BB-04AED332A0D9}">
      <dsp:nvSpPr>
        <dsp:cNvPr id="0" name=""/>
        <dsp:cNvSpPr/>
      </dsp:nvSpPr>
      <dsp:spPr>
        <a:xfrm>
          <a:off x="0" y="2821061"/>
          <a:ext cx="4747087" cy="614250"/>
        </a:xfrm>
        <a:prstGeom prst="rect">
          <a:avLst/>
        </a:prstGeom>
        <a:solidFill>
          <a:schemeClr val="lt1">
            <a:alpha val="90000"/>
            <a:hueOff val="0"/>
            <a:satOff val="0"/>
            <a:lumOff val="0"/>
            <a:alphaOff val="0"/>
          </a:schemeClr>
        </a:solidFill>
        <a:ln w="15875" cap="flat" cmpd="sng" algn="ctr">
          <a:solidFill>
            <a:schemeClr val="accent2">
              <a:hueOff val="-1469031"/>
              <a:satOff val="-32495"/>
              <a:lumOff val="-6470"/>
              <a:alphaOff val="0"/>
            </a:schemeClr>
          </a:solidFill>
          <a:prstDash val="solid"/>
        </a:ln>
        <a:effectLst/>
        <a:scene3d>
          <a:camera prst="orthographicFront"/>
          <a:lightRig rig="threePt" dir="t"/>
        </a:scene3d>
        <a:sp3d>
          <a:bevelT/>
        </a:sp3d>
      </dsp:spPr>
      <dsp:style>
        <a:lnRef idx="2">
          <a:scrgbClr r="0" g="0" b="0"/>
        </a:lnRef>
        <a:fillRef idx="1">
          <a:scrgbClr r="0" g="0" b="0"/>
        </a:fillRef>
        <a:effectRef idx="0">
          <a:scrgbClr r="0" g="0" b="0"/>
        </a:effectRef>
        <a:fontRef idx="minor"/>
      </dsp:style>
      <dsp:txBody>
        <a:bodyPr spcFirstLastPara="0" vert="horz" wrap="square" lIns="368427" tIns="312420" rIns="368427" bIns="106680" numCol="1" spcCol="1270" anchor="t" anchorCtr="0">
          <a:noAutofit/>
        </a:bodyPr>
        <a:lstStyle/>
        <a:p>
          <a:pPr marL="114300" lvl="1" indent="-114300" algn="l" defTabSz="666750">
            <a:lnSpc>
              <a:spcPct val="90000"/>
            </a:lnSpc>
            <a:spcBef>
              <a:spcPct val="0"/>
            </a:spcBef>
            <a:spcAft>
              <a:spcPct val="15000"/>
            </a:spcAft>
            <a:buChar char="•"/>
          </a:pPr>
          <a:r>
            <a:rPr lang="fr-FR" sz="1500" kern="1200"/>
            <a:t> Basées sur le score F2</a:t>
          </a:r>
        </a:p>
      </dsp:txBody>
      <dsp:txXfrm>
        <a:off x="0" y="2821061"/>
        <a:ext cx="4747087" cy="614250"/>
      </dsp:txXfrm>
    </dsp:sp>
    <dsp:sp modelId="{F4B08547-3B3F-6740-905F-E7C349D9631D}">
      <dsp:nvSpPr>
        <dsp:cNvPr id="0" name=""/>
        <dsp:cNvSpPr/>
      </dsp:nvSpPr>
      <dsp:spPr>
        <a:xfrm>
          <a:off x="225852" y="2626603"/>
          <a:ext cx="3322960" cy="442800"/>
        </a:xfrm>
        <a:prstGeom prst="roundRect">
          <a:avLst/>
        </a:prstGeom>
        <a:solidFill>
          <a:schemeClr val="bg2">
            <a:lumMod val="75000"/>
          </a:schemeClr>
        </a:solidFill>
        <a:ln w="15875" cap="flat" cmpd="sng" algn="ctr">
          <a:solidFill>
            <a:schemeClr val="lt1">
              <a:hueOff val="0"/>
              <a:satOff val="0"/>
              <a:lumOff val="0"/>
              <a:alphaOff val="0"/>
            </a:schemeClr>
          </a:solidFill>
          <a:prstDash val="solid"/>
        </a:ln>
        <a:effectLst/>
        <a:scene3d>
          <a:camera prst="orthographicFront"/>
          <a:lightRig rig="threePt" dir="t"/>
        </a:scene3d>
        <a:sp3d>
          <a:bevelT/>
        </a:sp3d>
      </dsp:spPr>
      <dsp:style>
        <a:lnRef idx="2">
          <a:scrgbClr r="0" g="0" b="0"/>
        </a:lnRef>
        <a:fillRef idx="1">
          <a:scrgbClr r="0" g="0" b="0"/>
        </a:fillRef>
        <a:effectRef idx="0">
          <a:scrgbClr r="0" g="0" b="0"/>
        </a:effectRef>
        <a:fontRef idx="minor">
          <a:schemeClr val="lt1"/>
        </a:fontRef>
      </dsp:style>
      <dsp:txBody>
        <a:bodyPr spcFirstLastPara="0" vert="horz" wrap="square" lIns="125600" tIns="0" rIns="125600" bIns="0" numCol="1" spcCol="1270" anchor="ctr" anchorCtr="0">
          <a:noAutofit/>
        </a:bodyPr>
        <a:lstStyle/>
        <a:p>
          <a:pPr marL="0" lvl="0" indent="0" algn="l" defTabSz="666750">
            <a:lnSpc>
              <a:spcPct val="90000"/>
            </a:lnSpc>
            <a:spcBef>
              <a:spcPct val="0"/>
            </a:spcBef>
            <a:spcAft>
              <a:spcPct val="35000"/>
            </a:spcAft>
            <a:buNone/>
          </a:pPr>
          <a:r>
            <a:rPr lang="fr-FR" sz="1500" kern="1200" dirty="0"/>
            <a:t>Matrices de confusion </a:t>
          </a:r>
        </a:p>
      </dsp:txBody>
      <dsp:txXfrm>
        <a:off x="247468" y="2648219"/>
        <a:ext cx="3279728" cy="39956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A304F4-2A70-3344-9C31-BBCE9B4D7651}">
      <dsp:nvSpPr>
        <dsp:cNvPr id="0" name=""/>
        <dsp:cNvSpPr/>
      </dsp:nvSpPr>
      <dsp:spPr>
        <a:xfrm>
          <a:off x="0" y="138120"/>
          <a:ext cx="9906000" cy="593190"/>
        </a:xfrm>
        <a:prstGeom prst="roundRect">
          <a:avLst/>
        </a:prstGeom>
        <a:solidFill>
          <a:schemeClr val="dk2">
            <a:hueOff val="0"/>
            <a:satOff val="0"/>
            <a:lumOff val="0"/>
            <a:alphaOff val="0"/>
          </a:schemeClr>
        </a:solidFill>
        <a:ln>
          <a:noFill/>
        </a:ln>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fr-FR" sz="2600" kern="1200" dirty="0"/>
            <a:t>Comparaison des différents modèles sans hyperparamètres</a:t>
          </a:r>
        </a:p>
      </dsp:txBody>
      <dsp:txXfrm>
        <a:off x="28957" y="167077"/>
        <a:ext cx="9848086" cy="535276"/>
      </dsp:txXfrm>
    </dsp:sp>
    <dsp:sp modelId="{ED5F5E07-6E85-DD4A-81B7-9D1944DF7CE1}">
      <dsp:nvSpPr>
        <dsp:cNvPr id="0" name=""/>
        <dsp:cNvSpPr/>
      </dsp:nvSpPr>
      <dsp:spPr>
        <a:xfrm>
          <a:off x="0" y="806190"/>
          <a:ext cx="9906000" cy="593190"/>
        </a:xfrm>
        <a:prstGeom prst="roundRect">
          <a:avLst/>
        </a:prstGeom>
        <a:solidFill>
          <a:schemeClr val="dk2">
            <a:hueOff val="0"/>
            <a:satOff val="0"/>
            <a:lumOff val="0"/>
            <a:alphaOff val="0"/>
          </a:schemeClr>
        </a:solidFill>
        <a:ln>
          <a:noFill/>
        </a:ln>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fr-FR" sz="2600" kern="1200" dirty="0"/>
            <a:t>Comparaison des différents modèles avec les hyperparamètres</a:t>
          </a:r>
        </a:p>
      </dsp:txBody>
      <dsp:txXfrm>
        <a:off x="28957" y="835147"/>
        <a:ext cx="9848086" cy="535276"/>
      </dsp:txXfrm>
    </dsp:sp>
    <dsp:sp modelId="{6BEE7A15-ABF4-5042-8250-ECFBD44948BE}">
      <dsp:nvSpPr>
        <dsp:cNvPr id="0" name=""/>
        <dsp:cNvSpPr/>
      </dsp:nvSpPr>
      <dsp:spPr>
        <a:xfrm>
          <a:off x="0" y="1474261"/>
          <a:ext cx="9906000" cy="593190"/>
        </a:xfrm>
        <a:prstGeom prst="roundRect">
          <a:avLst/>
        </a:prstGeom>
        <a:solidFill>
          <a:schemeClr val="dk2">
            <a:hueOff val="0"/>
            <a:satOff val="0"/>
            <a:lumOff val="0"/>
            <a:alphaOff val="0"/>
          </a:schemeClr>
        </a:solidFill>
        <a:ln>
          <a:noFill/>
        </a:ln>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fr-FR" sz="2600" kern="1200" dirty="0"/>
            <a:t>Recherche du seuil pour le score personnalisé pour chacun des modèles</a:t>
          </a:r>
        </a:p>
      </dsp:txBody>
      <dsp:txXfrm>
        <a:off x="28957" y="1503218"/>
        <a:ext cx="9848086" cy="535276"/>
      </dsp:txXfrm>
    </dsp:sp>
    <dsp:sp modelId="{6C86B3E7-C065-1C4A-8F76-487422443393}">
      <dsp:nvSpPr>
        <dsp:cNvPr id="0" name=""/>
        <dsp:cNvSpPr/>
      </dsp:nvSpPr>
      <dsp:spPr>
        <a:xfrm>
          <a:off x="0" y="2142331"/>
          <a:ext cx="9906000" cy="593190"/>
        </a:xfrm>
        <a:prstGeom prst="roundRect">
          <a:avLst/>
        </a:prstGeom>
        <a:solidFill>
          <a:schemeClr val="dk2">
            <a:hueOff val="0"/>
            <a:satOff val="0"/>
            <a:lumOff val="0"/>
            <a:alphaOff val="0"/>
          </a:schemeClr>
        </a:solidFill>
        <a:ln>
          <a:noFill/>
        </a:ln>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fr-FR" sz="2600" kern="1200" dirty="0"/>
            <a:t>Choix du modèle</a:t>
          </a:r>
        </a:p>
      </dsp:txBody>
      <dsp:txXfrm>
        <a:off x="28957" y="2171288"/>
        <a:ext cx="9848086" cy="535276"/>
      </dsp:txXfrm>
    </dsp:sp>
    <dsp:sp modelId="{CCEBA7B0-45A5-AB41-93C0-EBD843F14BA3}">
      <dsp:nvSpPr>
        <dsp:cNvPr id="0" name=""/>
        <dsp:cNvSpPr/>
      </dsp:nvSpPr>
      <dsp:spPr>
        <a:xfrm>
          <a:off x="0" y="2810401"/>
          <a:ext cx="9906000" cy="593190"/>
        </a:xfrm>
        <a:prstGeom prst="roundRect">
          <a:avLst/>
        </a:prstGeom>
        <a:solidFill>
          <a:schemeClr val="dk2">
            <a:hueOff val="0"/>
            <a:satOff val="0"/>
            <a:lumOff val="0"/>
            <a:alphaOff val="0"/>
          </a:schemeClr>
        </a:solidFill>
        <a:ln>
          <a:noFill/>
        </a:ln>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fr-FR" sz="2600" kern="1200" dirty="0"/>
            <a:t>Explication du choix du modèle</a:t>
          </a:r>
        </a:p>
      </dsp:txBody>
      <dsp:txXfrm>
        <a:off x="28957" y="2839358"/>
        <a:ext cx="9848086" cy="535276"/>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3d6">
  <dgm:title val=""/>
  <dgm:desc val=""/>
  <dgm:catLst>
    <dgm:cat type="3D" pri="11600"/>
  </dgm:catLst>
  <dgm:scene3d>
    <a:camera prst="perspectiveRelaxedModerately" zoom="92000"/>
    <a:lightRig rig="balanced" dir="t">
      <a:rot lat="0" lon="0" rev="12700000"/>
    </a:lightRig>
  </dgm:scene3d>
  <dgm:styleLbl name="node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z="-54000" prstMaterial="plastic">
      <a:bevelT w="50800" h="50800"/>
      <a:bevelB w="50800" h="50800"/>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z="-2540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fgSibTrans2D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54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sibTrans1D1">
    <dgm:scene3d>
      <a:camera prst="orthographicFront"/>
      <a:lightRig rig="threePt" dir="t"/>
    </dgm:scene3d>
    <dgm:sp3d z="-25400" prstMaterial="plastic"/>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75000" prstMaterial="plastic"/>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3">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4">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1D1">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2">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3">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4">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fgAcc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dgm:scene3d>
    <dgm:sp3d z="50080" prstMaterial="plastic">
      <a:bevelT w="25400" h="25400"/>
      <a:bevelB w="25400" h="25400"/>
    </dgm:sp3d>
    <dgm:txPr/>
    <dgm:style>
      <a:lnRef idx="0">
        <a:scrgbClr r="0" g="0" b="0"/>
      </a:lnRef>
      <a:fillRef idx="1">
        <a:scrgbClr r="0" g="0" b="0"/>
      </a:fillRef>
      <a:effectRef idx="2">
        <a:scrgbClr r="0" g="0" b="0"/>
      </a:effectRef>
      <a:fontRef idx="minor"/>
    </dgm:style>
  </dgm:styleLbl>
  <dgm:styleLbl name="alignAccFollowNode1">
    <dgm:scene3d>
      <a:camera prst="orthographicFront"/>
      <a:lightRig rig="threePt" dir="t"/>
    </dgm:scene3d>
    <dgm:sp3d prstMaterial="plastic">
      <a:bevelT w="25400" h="25400"/>
      <a:bevelB w="25400" h="25400"/>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152400" prstMaterial="plastic">
      <a:bevelT w="25400" h="25400"/>
      <a:bevelB w="25400" h="25400"/>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52400" prstMaterial="plastic">
      <a:bevelT w="25400" h="25400"/>
      <a:bevelB w="25400" h="25400"/>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z="-10400" extrusionH="12700" prstMaterial="plastic"/>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1">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737ECD6-E895-1A4D-B888-A67CD350C466}" type="datetimeFigureOut">
              <a:rPr lang="fr-FR" smtClean="0"/>
              <a:t>14/09/2023</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ECD7E96-FD7B-5848-8D09-F1E1FCA0B1DB}" type="slidenum">
              <a:rPr lang="fr-FR" smtClean="0"/>
              <a:t>‹N°›</a:t>
            </a:fld>
            <a:endParaRPr lang="fr-FR"/>
          </a:p>
        </p:txBody>
      </p:sp>
    </p:spTree>
    <p:extLst>
      <p:ext uri="{BB962C8B-B14F-4D97-AF65-F5344CB8AC3E}">
        <p14:creationId xmlns:p14="http://schemas.microsoft.com/office/powerpoint/2010/main" val="17440173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fr-FR"/>
              <a:t>Modifiez le style du titre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2B2BF646-3DC0-5045-9524-171C74978DD6}" type="datetime1">
              <a:rPr lang="fr-FR" smtClean="0"/>
              <a:t>14/09/2023</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16515358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 panoramiqu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fr-FR"/>
              <a:t>Modifiez le style du titre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fr-FR"/>
              <a:t>Cliquez sur l'icône pour ajouter une image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AB1BFB60-8631-0D4F-9812-3418A8434E93}" type="datetime1">
              <a:rPr lang="fr-FR" smtClean="0"/>
              <a:t>14/09/2023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‹N°›</a:t>
            </a:fld>
            <a:endParaRPr lang="en-US" dirty="0"/>
          </a:p>
        </p:txBody>
      </p:sp>
    </p:spTree>
    <p:extLst>
      <p:ext uri="{BB962C8B-B14F-4D97-AF65-F5344CB8AC3E}">
        <p14:creationId xmlns:p14="http://schemas.microsoft.com/office/powerpoint/2010/main" val="7945820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re et légende">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fr-FR"/>
              <a:t>Modifiez le style du titre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ECE9AA95-37D1-0342-BECF-275D9771AC51}" type="datetime1">
              <a:rPr lang="fr-FR" smtClean="0"/>
              <a:t>14/09/2023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‹N°›</a:t>
            </a:fld>
            <a:endParaRPr lang="en-US" dirty="0"/>
          </a:p>
        </p:txBody>
      </p:sp>
    </p:spTree>
    <p:extLst>
      <p:ext uri="{BB962C8B-B14F-4D97-AF65-F5344CB8AC3E}">
        <p14:creationId xmlns:p14="http://schemas.microsoft.com/office/powerpoint/2010/main" val="38718281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tion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fr-FR"/>
              <a:t>Modifiez le style du titre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FA7C1D9A-322A-944B-82A8-C4186802F815}" type="datetime1">
              <a:rPr lang="fr-FR" smtClean="0"/>
              <a:t>14/09/2023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‹N°›</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54297925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arte nom">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fr-FR"/>
              <a:t>Modifiez le style du titre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FF950D99-7A76-304F-BB8D-828ADA006A0A}" type="datetime1">
              <a:rPr lang="fr-FR" smtClean="0"/>
              <a:t>14/09/2023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‹N°›</a:t>
            </a:fld>
            <a:endParaRPr lang="en-US" dirty="0"/>
          </a:p>
        </p:txBody>
      </p:sp>
    </p:spTree>
    <p:extLst>
      <p:ext uri="{BB962C8B-B14F-4D97-AF65-F5344CB8AC3E}">
        <p14:creationId xmlns:p14="http://schemas.microsoft.com/office/powerpoint/2010/main" val="302684030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onnes">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fr-FR"/>
              <a:t>Modifiez le style du titre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3" name="Date Placeholder 2"/>
          <p:cNvSpPr>
            <a:spLocks noGrp="1"/>
          </p:cNvSpPr>
          <p:nvPr>
            <p:ph type="dt" sz="half" idx="10"/>
          </p:nvPr>
        </p:nvSpPr>
        <p:spPr/>
        <p:txBody>
          <a:bodyPr/>
          <a:lstStyle/>
          <a:p>
            <a:fld id="{83DA59B0-71CC-6740-8425-6142F284B279}" type="datetime1">
              <a:rPr lang="fr-FR" smtClean="0"/>
              <a:t>14/09/2023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pPr/>
              <a:t>‹N°›</a:t>
            </a:fld>
            <a:endParaRPr lang="en-US" dirty="0"/>
          </a:p>
        </p:txBody>
      </p:sp>
    </p:spTree>
    <p:extLst>
      <p:ext uri="{BB962C8B-B14F-4D97-AF65-F5344CB8AC3E}">
        <p14:creationId xmlns:p14="http://schemas.microsoft.com/office/powerpoint/2010/main" val="26047969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colonnes d’image">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fr-FR"/>
              <a:t>Modifiez le style du titre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fr-FR"/>
              <a:t>Cliquez sur l'icône pour ajouter une image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fr-FR"/>
              <a:t>Cliquez sur l'icône pour ajouter une image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fr-FR"/>
              <a:t>Cliquez sur l'icône pour ajouter une image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3" name="Date Placeholder 2"/>
          <p:cNvSpPr>
            <a:spLocks noGrp="1"/>
          </p:cNvSpPr>
          <p:nvPr>
            <p:ph type="dt" sz="half" idx="10"/>
          </p:nvPr>
        </p:nvSpPr>
        <p:spPr/>
        <p:txBody>
          <a:bodyPr/>
          <a:lstStyle/>
          <a:p>
            <a:fld id="{2B3837D2-B9B7-874F-B28F-22965E221C57}" type="datetime1">
              <a:rPr lang="fr-FR" smtClean="0"/>
              <a:t>14/09/2023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pPr/>
              <a:t>‹N°›</a:t>
            </a:fld>
            <a:endParaRPr lang="en-US" dirty="0"/>
          </a:p>
        </p:txBody>
      </p:sp>
    </p:spTree>
    <p:extLst>
      <p:ext uri="{BB962C8B-B14F-4D97-AF65-F5344CB8AC3E}">
        <p14:creationId xmlns:p14="http://schemas.microsoft.com/office/powerpoint/2010/main" val="126102047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Vertical Text Placeholder 2"/>
          <p:cNvSpPr>
            <a:spLocks noGrp="1"/>
          </p:cNvSpPr>
          <p:nvPr>
            <p:ph type="body" orient="vert" idx="1"/>
          </p:nvPr>
        </p:nvSpPr>
        <p:spPr/>
        <p:txBody>
          <a:bodyPr vert="eaVert" ancho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7D09CA40-944E-D843-8412-EB3A55FAADDD}" type="datetime1">
              <a:rPr lang="fr-FR" smtClean="0"/>
              <a:t>14/09/2023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‹N°›</a:t>
            </a:fld>
            <a:endParaRPr lang="en-US" dirty="0"/>
          </a:p>
        </p:txBody>
      </p:sp>
    </p:spTree>
    <p:extLst>
      <p:ext uri="{BB962C8B-B14F-4D97-AF65-F5344CB8AC3E}">
        <p14:creationId xmlns:p14="http://schemas.microsoft.com/office/powerpoint/2010/main" val="343063618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fr-FR"/>
              <a:t>Modifiez le style du titre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07417544-B9B4-A542-943A-EDCB35BEE958}" type="datetime1">
              <a:rPr lang="fr-FR" smtClean="0"/>
              <a:t>14/09/2023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‹N°›</a:t>
            </a:fld>
            <a:endParaRPr lang="en-US" dirty="0"/>
          </a:p>
        </p:txBody>
      </p:sp>
    </p:spTree>
    <p:extLst>
      <p:ext uri="{BB962C8B-B14F-4D97-AF65-F5344CB8AC3E}">
        <p14:creationId xmlns:p14="http://schemas.microsoft.com/office/powerpoint/2010/main" val="35369021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D0FE18E7-B6AC-C34C-87E2-091879306782}" type="datetime1">
              <a:rPr lang="fr-FR" smtClean="0"/>
              <a:t>14/09/2023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‹N°›</a:t>
            </a:fld>
            <a:endParaRPr lang="en-US" dirty="0"/>
          </a:p>
        </p:txBody>
      </p:sp>
    </p:spTree>
    <p:extLst>
      <p:ext uri="{BB962C8B-B14F-4D97-AF65-F5344CB8AC3E}">
        <p14:creationId xmlns:p14="http://schemas.microsoft.com/office/powerpoint/2010/main" val="25310828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fr-FR"/>
              <a:t>Modifiez le style du titre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5C1A8DC1-B128-B146-A0EF-C6EA961C51A3}" type="datetime1">
              <a:rPr lang="fr-FR" smtClean="0"/>
              <a:t>14/09/2023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32975938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Date Placeholder 4"/>
          <p:cNvSpPr>
            <a:spLocks noGrp="1"/>
          </p:cNvSpPr>
          <p:nvPr>
            <p:ph type="dt" sz="half" idx="10"/>
          </p:nvPr>
        </p:nvSpPr>
        <p:spPr/>
        <p:txBody>
          <a:bodyPr/>
          <a:lstStyle/>
          <a:p>
            <a:fld id="{26EE13AE-9B84-234C-8A3E-58EFEC203EA3}" type="datetime1">
              <a:rPr lang="fr-FR" smtClean="0"/>
              <a:t>14/09/2023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‹N°›</a:t>
            </a:fld>
            <a:endParaRPr lang="en-US" dirty="0"/>
          </a:p>
        </p:txBody>
      </p:sp>
    </p:spTree>
    <p:extLst>
      <p:ext uri="{BB962C8B-B14F-4D97-AF65-F5344CB8AC3E}">
        <p14:creationId xmlns:p14="http://schemas.microsoft.com/office/powerpoint/2010/main" val="15532827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fr-FR"/>
              <a:t>Modifiez le style du titre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Content Placeholder 3"/>
          <p:cNvSpPr>
            <a:spLocks noGrp="1"/>
          </p:cNvSpPr>
          <p:nvPr>
            <p:ph sz="half" idx="2"/>
          </p:nvPr>
        </p:nvSpPr>
        <p:spPr>
          <a:xfrm>
            <a:off x="1141410" y="3073397"/>
            <a:ext cx="4878391" cy="2717801"/>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Content Placeholder 5"/>
          <p:cNvSpPr>
            <a:spLocks noGrp="1"/>
          </p:cNvSpPr>
          <p:nvPr>
            <p:ph sz="quarter" idx="4"/>
          </p:nvPr>
        </p:nvSpPr>
        <p:spPr>
          <a:xfrm>
            <a:off x="6172200" y="3073397"/>
            <a:ext cx="4875210" cy="2717801"/>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Date Placeholder 6"/>
          <p:cNvSpPr>
            <a:spLocks noGrp="1"/>
          </p:cNvSpPr>
          <p:nvPr>
            <p:ph type="dt" sz="half" idx="10"/>
          </p:nvPr>
        </p:nvSpPr>
        <p:spPr/>
        <p:txBody>
          <a:bodyPr/>
          <a:lstStyle/>
          <a:p>
            <a:fld id="{BDF476D1-B892-5545-A892-C9CAB8052C68}" type="datetime1">
              <a:rPr lang="fr-FR" smtClean="0"/>
              <a:t>14/09/2023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pPr/>
              <a:t>‹N°›</a:t>
            </a:fld>
            <a:endParaRPr lang="en-US" dirty="0"/>
          </a:p>
        </p:txBody>
      </p:sp>
    </p:spTree>
    <p:extLst>
      <p:ext uri="{BB962C8B-B14F-4D97-AF65-F5344CB8AC3E}">
        <p14:creationId xmlns:p14="http://schemas.microsoft.com/office/powerpoint/2010/main" val="17728239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Date Placeholder 2"/>
          <p:cNvSpPr>
            <a:spLocks noGrp="1"/>
          </p:cNvSpPr>
          <p:nvPr>
            <p:ph type="dt" sz="half" idx="10"/>
          </p:nvPr>
        </p:nvSpPr>
        <p:spPr/>
        <p:txBody>
          <a:bodyPr/>
          <a:lstStyle/>
          <a:p>
            <a:fld id="{C5D4F5D8-BA41-4C43-9FA7-DC6862A8C03A}" type="datetime1">
              <a:rPr lang="fr-FR" smtClean="0"/>
              <a:t>14/09/2023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5120772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F4937A6-A573-E54E-AD0F-74005D648B85}" type="datetime1">
              <a:rPr lang="fr-FR" smtClean="0"/>
              <a:t>14/09/2023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27516426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fr-FR"/>
              <a:t>Modifiez le style du titre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542D7AAE-BA52-FA4B-8098-406B8D754E77}" type="datetime1">
              <a:rPr lang="fr-FR" smtClean="0"/>
              <a:t>14/09/2023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‹N°›</a:t>
            </a:fld>
            <a:endParaRPr lang="en-US" dirty="0"/>
          </a:p>
        </p:txBody>
      </p:sp>
    </p:spTree>
    <p:extLst>
      <p:ext uri="{BB962C8B-B14F-4D97-AF65-F5344CB8AC3E}">
        <p14:creationId xmlns:p14="http://schemas.microsoft.com/office/powerpoint/2010/main" val="28885555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fr-FR"/>
              <a:t>Modifiez le style du titre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t>Cliquez sur l'icône pour ajouter une image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8DA42F49-7657-EC42-B033-74116DCA1868}" type="datetime1">
              <a:rPr lang="fr-FR" smtClean="0"/>
              <a:t>14/09/2023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32330628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A1005BB4-4D57-0841-B5CA-DA5D5CF0663C}" type="datetime1">
              <a:rPr lang="fr-FR" smtClean="0"/>
              <a:t>14/09/2023</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smtClean="0"/>
              <a:pPr/>
              <a:t>‹N°›</a:t>
            </a:fld>
            <a:endParaRPr lang="en-US" dirty="0"/>
          </a:p>
        </p:txBody>
      </p:sp>
    </p:spTree>
    <p:extLst>
      <p:ext uri="{BB962C8B-B14F-4D97-AF65-F5344CB8AC3E}">
        <p14:creationId xmlns:p14="http://schemas.microsoft.com/office/powerpoint/2010/main" val="3156927239"/>
      </p:ext>
    </p:extLst>
  </p:cSld>
  <p:clrMap bg1="dk1" tx1="lt1" bg2="dk2" tx2="lt2" accent1="accent1" accent2="accent2" accent3="accent3" accent4="accent4" accent5="accent5" accent6="accent6" hlink="hlink" folHlink="folHlink"/>
  <p:sldLayoutIdLst>
    <p:sldLayoutId id="2147484274" r:id="rId1"/>
    <p:sldLayoutId id="2147484275" r:id="rId2"/>
    <p:sldLayoutId id="2147484276" r:id="rId3"/>
    <p:sldLayoutId id="2147484277" r:id="rId4"/>
    <p:sldLayoutId id="2147484278" r:id="rId5"/>
    <p:sldLayoutId id="2147484279" r:id="rId6"/>
    <p:sldLayoutId id="2147484280" r:id="rId7"/>
    <p:sldLayoutId id="2147484281" r:id="rId8"/>
    <p:sldLayoutId id="2147484282" r:id="rId9"/>
    <p:sldLayoutId id="2147484283" r:id="rId10"/>
    <p:sldLayoutId id="2147484284" r:id="rId11"/>
    <p:sldLayoutId id="2147484285" r:id="rId12"/>
    <p:sldLayoutId id="2147484286" r:id="rId13"/>
    <p:sldLayoutId id="2147484287" r:id="rId14"/>
    <p:sldLayoutId id="2147484288" r:id="rId15"/>
    <p:sldLayoutId id="2147484289" r:id="rId16"/>
    <p:sldLayoutId id="2147484290" r:id="rId17"/>
  </p:sldLayoutIdLst>
  <p:hf hdr="0" ftr="0" dt="0"/>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2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2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2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hyperlink" Target="https://dashboard2-8d637637c5a8.herokuapp.com/" TargetMode="External"/><Relationship Id="rId5" Type="http://schemas.openxmlformats.org/officeDocument/2006/relationships/hyperlink" Target="https://api2-398a526923d8.herokuapp.com/" TargetMode="External"/><Relationship Id="rId4" Type="http://schemas.openxmlformats.org/officeDocument/2006/relationships/hyperlink" Target="https://github.com/xparisot/Implementez_un_modele_de_scoring"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2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52.png"/></Relationships>
</file>

<file path=ppt/slides/_rels/slide2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diagramQuickStyle" Target="../diagrams/quickStyle4.xml"/><Relationship Id="rId3" Type="http://schemas.openxmlformats.org/officeDocument/2006/relationships/image" Target="../media/image7.png"/><Relationship Id="rId7" Type="http://schemas.openxmlformats.org/officeDocument/2006/relationships/diagramLayout" Target="../diagrams/layout4.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Data" Target="../diagrams/data4.xml"/><Relationship Id="rId5" Type="http://schemas.openxmlformats.org/officeDocument/2006/relationships/image" Target="../media/image9.png"/><Relationship Id="rId10" Type="http://schemas.microsoft.com/office/2007/relationships/diagramDrawing" Target="../diagrams/drawing4.xml"/><Relationship Id="rId4" Type="http://schemas.openxmlformats.org/officeDocument/2006/relationships/image" Target="../media/image8.png"/><Relationship Id="rId9" Type="http://schemas.openxmlformats.org/officeDocument/2006/relationships/diagramColors" Target="../diagrams/colors4.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A39D2A1-26DD-26E0-B27B-E0A98B78FB0B}"/>
              </a:ext>
            </a:extLst>
          </p:cNvPr>
          <p:cNvSpPr>
            <a:spLocks noGrp="1"/>
          </p:cNvSpPr>
          <p:nvPr>
            <p:ph type="ctrTitle"/>
          </p:nvPr>
        </p:nvSpPr>
        <p:spPr>
          <a:xfrm>
            <a:off x="5044394" y="1435099"/>
            <a:ext cx="2103212" cy="1100518"/>
          </a:xfrm>
        </p:spPr>
        <p:txBody>
          <a:bodyPr vert="horz" lIns="91440" tIns="45720" rIns="91440" bIns="45720" rtlCol="0" anchor="ctr">
            <a:normAutofit/>
          </a:bodyPr>
          <a:lstStyle/>
          <a:p>
            <a:pPr defTabSz="758952"/>
            <a:r>
              <a:rPr lang="en-US" sz="3200" kern="1200" cap="all" baseline="0" dirty="0" err="1">
                <a:solidFill>
                  <a:schemeClr val="bg1"/>
                </a:solidFill>
                <a:effectLst>
                  <a:outerShdw blurRad="177800" dist="38100" dir="2700000" algn="tl">
                    <a:srgbClr val="000000">
                      <a:alpha val="24000"/>
                    </a:srgbClr>
                  </a:outerShdw>
                </a:effectLst>
                <a:latin typeface="+mj-lt"/>
                <a:ea typeface="+mj-ea"/>
                <a:cs typeface="+mj-cs"/>
              </a:rPr>
              <a:t>Projet</a:t>
            </a:r>
            <a:r>
              <a:rPr lang="en-US" sz="3200" kern="1200" cap="all" baseline="0" dirty="0">
                <a:solidFill>
                  <a:schemeClr val="bg1"/>
                </a:solidFill>
                <a:effectLst>
                  <a:outerShdw blurRad="177800" dist="38100" dir="2700000" algn="tl">
                    <a:srgbClr val="000000">
                      <a:alpha val="24000"/>
                    </a:srgbClr>
                  </a:outerShdw>
                </a:effectLst>
                <a:latin typeface="+mj-lt"/>
                <a:ea typeface="+mj-ea"/>
                <a:cs typeface="+mj-cs"/>
              </a:rPr>
              <a:t> 7</a:t>
            </a:r>
            <a:br>
              <a:rPr lang="en-US" sz="1500" kern="1200" cap="all" baseline="0" dirty="0">
                <a:solidFill>
                  <a:srgbClr val="FFFFFF"/>
                </a:solidFill>
                <a:effectLst>
                  <a:outerShdw blurRad="177800" dist="38100" dir="2700000" algn="tl">
                    <a:srgbClr val="000000">
                      <a:alpha val="24000"/>
                    </a:srgbClr>
                  </a:outerShdw>
                </a:effectLst>
                <a:latin typeface="+mj-lt"/>
                <a:ea typeface="+mj-ea"/>
                <a:cs typeface="+mj-cs"/>
              </a:rPr>
            </a:br>
            <a:endParaRPr lang="en-US" sz="1500" kern="1200" dirty="0">
              <a:solidFill>
                <a:srgbClr val="FFFFFF"/>
              </a:solidFill>
              <a:latin typeface="+mj-lt"/>
              <a:ea typeface="+mj-ea"/>
              <a:cs typeface="+mj-cs"/>
            </a:endParaRPr>
          </a:p>
        </p:txBody>
      </p:sp>
      <p:sp>
        <p:nvSpPr>
          <p:cNvPr id="3" name="Sous-titre 2">
            <a:extLst>
              <a:ext uri="{FF2B5EF4-FFF2-40B4-BE49-F238E27FC236}">
                <a16:creationId xmlns:a16="http://schemas.microsoft.com/office/drawing/2014/main" id="{4D8C246C-6F78-E1E7-7847-116A921EA5F9}"/>
              </a:ext>
            </a:extLst>
          </p:cNvPr>
          <p:cNvSpPr>
            <a:spLocks noGrp="1"/>
          </p:cNvSpPr>
          <p:nvPr>
            <p:ph type="subTitle" idx="1"/>
          </p:nvPr>
        </p:nvSpPr>
        <p:spPr>
          <a:xfrm>
            <a:off x="3213058" y="3143663"/>
            <a:ext cx="5765884" cy="1100517"/>
          </a:xfrm>
          <a:scene3d>
            <a:camera prst="orthographicFront"/>
            <a:lightRig rig="threePt" dir="t"/>
          </a:scene3d>
          <a:sp3d>
            <a:bevelT/>
            <a:bevelB/>
          </a:sp3d>
        </p:spPr>
        <p:txBody>
          <a:bodyPr vert="horz" lIns="91440" tIns="45720" rIns="91440" bIns="45720" rtlCol="0">
            <a:normAutofit/>
          </a:bodyPr>
          <a:lstStyle/>
          <a:p>
            <a:pPr algn="ctr" defTabSz="758952">
              <a:lnSpc>
                <a:spcPct val="110000"/>
              </a:lnSpc>
              <a:spcBef>
                <a:spcPts val="747"/>
              </a:spcBef>
            </a:pPr>
            <a:r>
              <a:rPr lang="fr-FR" sz="2988" kern="1200" cap="all" baseline="0" dirty="0">
                <a:solidFill>
                  <a:schemeClr val="bg1"/>
                </a:solidFill>
                <a:effectLst>
                  <a:outerShdw blurRad="152400" dist="38100" dir="2700000" algn="tl">
                    <a:srgbClr val="000000">
                      <a:alpha val="36000"/>
                    </a:srgbClr>
                  </a:outerShdw>
                </a:effectLst>
                <a:latin typeface="+mn-lt"/>
                <a:ea typeface="+mn-ea"/>
                <a:cs typeface="+mn-cs"/>
              </a:rPr>
              <a:t>Implémentez un modèle de </a:t>
            </a:r>
            <a:r>
              <a:rPr lang="fr-FR" sz="2988" kern="1200" cap="all" baseline="0" dirty="0" err="1">
                <a:solidFill>
                  <a:schemeClr val="bg1"/>
                </a:solidFill>
                <a:effectLst>
                  <a:outerShdw blurRad="152400" dist="38100" dir="2700000" algn="tl">
                    <a:srgbClr val="000000">
                      <a:alpha val="36000"/>
                    </a:srgbClr>
                  </a:outerShdw>
                </a:effectLst>
                <a:latin typeface="+mn-lt"/>
                <a:ea typeface="+mn-ea"/>
                <a:cs typeface="+mn-cs"/>
              </a:rPr>
              <a:t>scoring</a:t>
            </a:r>
            <a:endParaRPr lang="en-US" sz="2988" kern="1200" cap="all" baseline="0" dirty="0">
              <a:solidFill>
                <a:schemeClr val="bg1"/>
              </a:solidFill>
              <a:effectLst>
                <a:outerShdw blurRad="152400" dist="38100" dir="2700000" algn="tl">
                  <a:srgbClr val="000000">
                    <a:alpha val="36000"/>
                  </a:srgbClr>
                </a:outerShdw>
              </a:effectLst>
              <a:latin typeface="+mn-lt"/>
              <a:ea typeface="+mn-ea"/>
              <a:cs typeface="+mn-cs"/>
            </a:endParaRPr>
          </a:p>
          <a:p>
            <a:pPr indent="-228600" algn="l">
              <a:lnSpc>
                <a:spcPct val="110000"/>
              </a:lnSpc>
              <a:buFont typeface="Arial" panose="020B0604020202020204" pitchFamily="34" charset="0"/>
              <a:buChar char="•"/>
            </a:pPr>
            <a:endParaRPr lang="en-US" dirty="0">
              <a:solidFill>
                <a:srgbClr val="FFFFFF"/>
              </a:solidFill>
            </a:endParaRPr>
          </a:p>
        </p:txBody>
      </p:sp>
      <p:sp>
        <p:nvSpPr>
          <p:cNvPr id="5" name="ZoneTexte 4">
            <a:extLst>
              <a:ext uri="{FF2B5EF4-FFF2-40B4-BE49-F238E27FC236}">
                <a16:creationId xmlns:a16="http://schemas.microsoft.com/office/drawing/2014/main" id="{6770C66E-85C0-594E-160C-7ECF7C967BA9}"/>
              </a:ext>
            </a:extLst>
          </p:cNvPr>
          <p:cNvSpPr txBox="1"/>
          <p:nvPr/>
        </p:nvSpPr>
        <p:spPr>
          <a:xfrm>
            <a:off x="8388361" y="5415811"/>
            <a:ext cx="2379553" cy="298092"/>
          </a:xfrm>
          <a:prstGeom prst="rect">
            <a:avLst/>
          </a:prstGeom>
        </p:spPr>
        <p:txBody>
          <a:bodyPr vert="horz" lIns="91440" tIns="45720" rIns="91440" bIns="45720" rtlCol="0">
            <a:normAutofit fontScale="92500" lnSpcReduction="10000"/>
          </a:bodyPr>
          <a:lstStyle/>
          <a:p>
            <a:pPr defTabSz="379476">
              <a:lnSpc>
                <a:spcPct val="90000"/>
              </a:lnSpc>
              <a:spcAft>
                <a:spcPts val="498"/>
              </a:spcAft>
            </a:pPr>
            <a:r>
              <a:rPr lang="en-US" sz="1700" kern="1200">
                <a:solidFill>
                  <a:srgbClr val="FFFFFF"/>
                </a:solidFill>
                <a:latin typeface="+mn-lt"/>
                <a:ea typeface="+mn-ea"/>
                <a:cs typeface="+mn-cs"/>
              </a:rPr>
              <a:t>Xavier Parisot</a:t>
            </a:r>
            <a:endParaRPr lang="en-US" sz="1700">
              <a:solidFill>
                <a:srgbClr val="FFFFFF"/>
              </a:solidFill>
              <a:effectLst/>
            </a:endParaRPr>
          </a:p>
        </p:txBody>
      </p:sp>
    </p:spTree>
    <p:extLst>
      <p:ext uri="{BB962C8B-B14F-4D97-AF65-F5344CB8AC3E}">
        <p14:creationId xmlns:p14="http://schemas.microsoft.com/office/powerpoint/2010/main" val="3311934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CDD976B-E7BB-9B43-2FF0-C59AE533D503}"/>
              </a:ext>
            </a:extLst>
          </p:cNvPr>
          <p:cNvSpPr>
            <a:spLocks noGrp="1"/>
          </p:cNvSpPr>
          <p:nvPr>
            <p:ph type="title"/>
          </p:nvPr>
        </p:nvSpPr>
        <p:spPr>
          <a:xfrm>
            <a:off x="5128643" y="618518"/>
            <a:ext cx="6188402" cy="1478570"/>
          </a:xfrm>
        </p:spPr>
        <p:txBody>
          <a:bodyPr vert="horz" lIns="91440" tIns="45720" rIns="91440" bIns="45720" rtlCol="0" anchor="ctr">
            <a:normAutofit/>
          </a:bodyPr>
          <a:lstStyle/>
          <a:p>
            <a:r>
              <a:rPr lang="en-US"/>
              <a:t>Démarche de modèlisation</a:t>
            </a:r>
            <a:br>
              <a:rPr lang="en-US"/>
            </a:br>
            <a:r>
              <a:rPr lang="en-US"/>
              <a:t>Modèles </a:t>
            </a:r>
          </a:p>
        </p:txBody>
      </p:sp>
      <p:sp>
        <p:nvSpPr>
          <p:cNvPr id="4" name="Espace réservé du numéro de diapositive 3">
            <a:extLst>
              <a:ext uri="{FF2B5EF4-FFF2-40B4-BE49-F238E27FC236}">
                <a16:creationId xmlns:a16="http://schemas.microsoft.com/office/drawing/2014/main" id="{797EAFB5-9054-08AE-F60D-BCC61F9812FD}"/>
              </a:ext>
            </a:extLst>
          </p:cNvPr>
          <p:cNvSpPr>
            <a:spLocks noGrp="1"/>
          </p:cNvSpPr>
          <p:nvPr>
            <p:ph type="sldNum" sz="quarter" idx="12"/>
          </p:nvPr>
        </p:nvSpPr>
        <p:spPr>
          <a:xfrm>
            <a:off x="10276321" y="6309360"/>
            <a:ext cx="771089" cy="365125"/>
          </a:xfrm>
        </p:spPr>
        <p:txBody>
          <a:bodyPr vert="horz" lIns="91440" tIns="45720" rIns="91440" bIns="45720" rtlCol="0" anchor="ctr">
            <a:normAutofit/>
          </a:bodyPr>
          <a:lstStyle/>
          <a:p>
            <a:pPr defTabSz="914400">
              <a:spcAft>
                <a:spcPts val="600"/>
              </a:spcAft>
            </a:pPr>
            <a:fld id="{6D22F896-40B5-4ADD-8801-0D06FADFA095}" type="slidenum">
              <a:rPr lang="en-US"/>
              <a:pPr defTabSz="914400">
                <a:spcAft>
                  <a:spcPts val="600"/>
                </a:spcAft>
              </a:pPr>
              <a:t>10</a:t>
            </a:fld>
            <a:endParaRPr lang="en-US"/>
          </a:p>
        </p:txBody>
      </p:sp>
      <p:pic>
        <p:nvPicPr>
          <p:cNvPr id="5" name="Image 4" descr="Une image contenant texte, capture d’écran, Police, document&#10;&#10;Description générée automatiquement">
            <a:extLst>
              <a:ext uri="{FF2B5EF4-FFF2-40B4-BE49-F238E27FC236}">
                <a16:creationId xmlns:a16="http://schemas.microsoft.com/office/drawing/2014/main" id="{614CCE7D-62FB-43B0-3D77-74C031A3BF0C}"/>
              </a:ext>
            </a:extLst>
          </p:cNvPr>
          <p:cNvPicPr>
            <a:picLocks noChangeAspect="1"/>
          </p:cNvPicPr>
          <p:nvPr/>
        </p:nvPicPr>
        <p:blipFill rotWithShape="1">
          <a:blip r:embed="rId3"/>
          <a:srcRect t="12099" r="-1" b="19509"/>
          <a:stretch/>
        </p:blipFill>
        <p:spPr>
          <a:xfrm>
            <a:off x="1126617" y="1164712"/>
            <a:ext cx="3178638" cy="2152172"/>
          </a:xfrm>
          <a:prstGeom prst="rect">
            <a:avLst/>
          </a:prstGeom>
        </p:spPr>
      </p:pic>
      <p:pic>
        <p:nvPicPr>
          <p:cNvPr id="8" name="Image 7" descr="Une image contenant texte, capture d’écran&#10;&#10;Description générée automatiquement">
            <a:extLst>
              <a:ext uri="{FF2B5EF4-FFF2-40B4-BE49-F238E27FC236}">
                <a16:creationId xmlns:a16="http://schemas.microsoft.com/office/drawing/2014/main" id="{A5A713A4-0DE9-47BE-D667-00EF7668FADB}"/>
              </a:ext>
            </a:extLst>
          </p:cNvPr>
          <p:cNvPicPr>
            <a:picLocks noChangeAspect="1"/>
          </p:cNvPicPr>
          <p:nvPr/>
        </p:nvPicPr>
        <p:blipFill rotWithShape="1">
          <a:blip r:embed="rId4"/>
          <a:srcRect l="9098" r="55446" b="1"/>
          <a:stretch/>
        </p:blipFill>
        <p:spPr>
          <a:xfrm>
            <a:off x="1126616" y="3535951"/>
            <a:ext cx="3178638" cy="2151580"/>
          </a:xfrm>
          <a:prstGeom prst="rect">
            <a:avLst/>
          </a:prstGeom>
        </p:spPr>
      </p:pic>
      <p:sp>
        <p:nvSpPr>
          <p:cNvPr id="9" name="ZoneTexte 8">
            <a:extLst>
              <a:ext uri="{FF2B5EF4-FFF2-40B4-BE49-F238E27FC236}">
                <a16:creationId xmlns:a16="http://schemas.microsoft.com/office/drawing/2014/main" id="{027E1A7C-221C-58D1-A1F3-2C6FC37F39F4}"/>
              </a:ext>
            </a:extLst>
          </p:cNvPr>
          <p:cNvSpPr txBox="1"/>
          <p:nvPr/>
        </p:nvSpPr>
        <p:spPr>
          <a:xfrm>
            <a:off x="5128643" y="2249487"/>
            <a:ext cx="6188402" cy="3541714"/>
          </a:xfrm>
          <a:prstGeom prst="rect">
            <a:avLst/>
          </a:prstGeom>
        </p:spPr>
        <p:txBody>
          <a:bodyPr vert="horz" lIns="91440" tIns="45720" rIns="91440" bIns="45720" rtlCol="0">
            <a:normAutofit/>
          </a:bodyPr>
          <a:lstStyle/>
          <a:p>
            <a:pPr indent="-228600" defTabSz="914400">
              <a:lnSpc>
                <a:spcPct val="110000"/>
              </a:lnSpc>
              <a:spcAft>
                <a:spcPts val="600"/>
              </a:spcAft>
              <a:buSzPct val="125000"/>
              <a:buFont typeface="Arial" panose="020B0604020202020204" pitchFamily="34" charset="0"/>
              <a:buChar char="•"/>
            </a:pPr>
            <a:r>
              <a:rPr lang="en-US" sz="1500" b="1" i="0" u="none" strike="noStrike" dirty="0">
                <a:effectLst/>
              </a:rPr>
              <a:t>Configuration de </a:t>
            </a:r>
            <a:r>
              <a:rPr lang="en-US" sz="1500" b="1" i="0" u="none" strike="noStrike" dirty="0" err="1">
                <a:effectLst/>
              </a:rPr>
              <a:t>l'environnement</a:t>
            </a:r>
            <a:r>
              <a:rPr lang="en-US" sz="1500" b="1" i="0" u="none" strike="noStrike" dirty="0">
                <a:effectLst/>
              </a:rPr>
              <a:t> de </a:t>
            </a:r>
            <a:r>
              <a:rPr lang="en-US" sz="1500" b="1" i="0" u="none" strike="noStrike" dirty="0" err="1">
                <a:effectLst/>
              </a:rPr>
              <a:t>suivi</a:t>
            </a:r>
            <a:r>
              <a:rPr lang="en-US" sz="1500" b="0" i="0" u="none" strike="noStrike" dirty="0">
                <a:effectLst/>
              </a:rPr>
              <a:t> : </a:t>
            </a:r>
            <a:r>
              <a:rPr lang="en-US" sz="1500" b="0" i="0" u="none" strike="noStrike" dirty="0" err="1">
                <a:effectLst/>
              </a:rPr>
              <a:t>Utilisation</a:t>
            </a:r>
            <a:r>
              <a:rPr lang="en-US" sz="1500" b="0" i="0" u="none" strike="noStrike" dirty="0">
                <a:effectLst/>
              </a:rPr>
              <a:t> de </a:t>
            </a:r>
            <a:r>
              <a:rPr lang="en-US" sz="1500" b="0" i="0" u="none" strike="noStrike" dirty="0" err="1">
                <a:effectLst/>
              </a:rPr>
              <a:t>MLflow</a:t>
            </a:r>
            <a:r>
              <a:rPr lang="en-US" sz="1500" b="0" i="0" u="none" strike="noStrike" dirty="0">
                <a:effectLst/>
              </a:rPr>
              <a:t> pour </a:t>
            </a:r>
            <a:r>
              <a:rPr lang="en-US" sz="1500" b="0" i="0" u="none" strike="noStrike" dirty="0" err="1">
                <a:effectLst/>
              </a:rPr>
              <a:t>suivre</a:t>
            </a:r>
            <a:r>
              <a:rPr lang="en-US" sz="1500" b="0" i="0" u="none" strike="noStrike" dirty="0">
                <a:effectLst/>
              </a:rPr>
              <a:t> les </a:t>
            </a:r>
            <a:r>
              <a:rPr lang="en-US" sz="1500" b="0" i="0" u="none" strike="noStrike" dirty="0" err="1">
                <a:effectLst/>
              </a:rPr>
              <a:t>métriques</a:t>
            </a:r>
            <a:r>
              <a:rPr lang="en-US" sz="1500" b="0" i="0" u="none" strike="noStrike" dirty="0">
                <a:effectLst/>
              </a:rPr>
              <a:t>, les </a:t>
            </a:r>
            <a:r>
              <a:rPr lang="en-US" sz="1500" b="0" i="0" u="none" strike="noStrike" dirty="0" err="1">
                <a:effectLst/>
              </a:rPr>
              <a:t>hyperparamêtres</a:t>
            </a:r>
            <a:r>
              <a:rPr lang="en-US" sz="1500" b="0" i="0" u="none" strike="noStrike" dirty="0">
                <a:effectLst/>
              </a:rPr>
              <a:t> et les </a:t>
            </a:r>
            <a:r>
              <a:rPr lang="en-US" sz="1500" b="0" i="0" u="none" strike="noStrike" dirty="0" err="1">
                <a:effectLst/>
              </a:rPr>
              <a:t>modèles</a:t>
            </a:r>
            <a:r>
              <a:rPr lang="en-US" sz="1500" b="0" i="0" u="none" strike="noStrike" dirty="0">
                <a:effectLst/>
              </a:rPr>
              <a:t>.</a:t>
            </a:r>
          </a:p>
          <a:p>
            <a:pPr indent="-228600" defTabSz="914400">
              <a:lnSpc>
                <a:spcPct val="110000"/>
              </a:lnSpc>
              <a:spcAft>
                <a:spcPts val="600"/>
              </a:spcAft>
              <a:buSzPct val="125000"/>
              <a:buFont typeface="Arial" panose="020B0604020202020204" pitchFamily="34" charset="0"/>
              <a:buChar char="•"/>
            </a:pPr>
            <a:r>
              <a:rPr lang="en-US" sz="1500" b="1" i="0" u="none" strike="noStrike" dirty="0" err="1">
                <a:effectLst/>
              </a:rPr>
              <a:t>Prétraitement</a:t>
            </a:r>
            <a:r>
              <a:rPr lang="en-US" sz="1500" b="1" i="0" u="none" strike="noStrike" dirty="0">
                <a:effectLst/>
              </a:rPr>
              <a:t> et </a:t>
            </a:r>
            <a:r>
              <a:rPr lang="en-US" sz="1500" b="1" i="0" u="none" strike="noStrike" dirty="0" err="1">
                <a:effectLst/>
              </a:rPr>
              <a:t>équilibrage</a:t>
            </a:r>
            <a:r>
              <a:rPr lang="en-US" sz="1500" b="1" i="0" u="none" strike="noStrike" dirty="0">
                <a:effectLst/>
              </a:rPr>
              <a:t> des </a:t>
            </a:r>
            <a:r>
              <a:rPr lang="en-US" sz="1500" b="1" i="0" u="none" strike="noStrike" dirty="0" err="1">
                <a:effectLst/>
              </a:rPr>
              <a:t>données</a:t>
            </a:r>
            <a:r>
              <a:rPr lang="en-US" sz="1500" b="0" i="0" u="none" strike="noStrike" dirty="0">
                <a:effectLst/>
              </a:rPr>
              <a:t> : </a:t>
            </a:r>
            <a:r>
              <a:rPr lang="en-US" sz="1500" b="0" i="0" u="none" strike="noStrike" dirty="0" err="1">
                <a:effectLst/>
              </a:rPr>
              <a:t>Utilisation</a:t>
            </a:r>
            <a:r>
              <a:rPr lang="en-US" sz="1500" b="0" i="0" u="none" strike="noStrike" dirty="0">
                <a:effectLst/>
              </a:rPr>
              <a:t> de SMOTE pour </a:t>
            </a:r>
            <a:r>
              <a:rPr lang="en-US" sz="1500" b="0" i="0" u="none" strike="noStrike" dirty="0" err="1">
                <a:effectLst/>
              </a:rPr>
              <a:t>gérer</a:t>
            </a:r>
            <a:r>
              <a:rPr lang="en-US" sz="1500" b="0" i="0" u="none" strike="noStrike" dirty="0">
                <a:effectLst/>
              </a:rPr>
              <a:t> le </a:t>
            </a:r>
            <a:r>
              <a:rPr lang="en-US" sz="1500" b="0" i="0" u="none" strike="noStrike" dirty="0" err="1">
                <a:effectLst/>
              </a:rPr>
              <a:t>déséquilibre</a:t>
            </a:r>
            <a:r>
              <a:rPr lang="en-US" sz="1500" b="0" i="0" u="none" strike="noStrike" dirty="0">
                <a:effectLst/>
              </a:rPr>
              <a:t> des classes.</a:t>
            </a:r>
          </a:p>
          <a:p>
            <a:pPr indent="-228600" defTabSz="914400">
              <a:lnSpc>
                <a:spcPct val="110000"/>
              </a:lnSpc>
              <a:spcAft>
                <a:spcPts val="600"/>
              </a:spcAft>
              <a:buSzPct val="125000"/>
              <a:buFont typeface="Arial" panose="020B0604020202020204" pitchFamily="34" charset="0"/>
              <a:buChar char="•"/>
            </a:pPr>
            <a:r>
              <a:rPr lang="en-US" sz="1500" b="1" i="0" u="none" strike="noStrike" dirty="0" err="1">
                <a:effectLst/>
              </a:rPr>
              <a:t>Sélection</a:t>
            </a:r>
            <a:r>
              <a:rPr lang="en-US" sz="1500" b="1" i="0" u="none" strike="noStrike" dirty="0">
                <a:effectLst/>
              </a:rPr>
              <a:t> du </a:t>
            </a:r>
            <a:r>
              <a:rPr lang="en-US" sz="1500" b="1" i="0" u="none" strike="noStrike" dirty="0" err="1">
                <a:effectLst/>
              </a:rPr>
              <a:t>modèle</a:t>
            </a:r>
            <a:r>
              <a:rPr lang="en-US" sz="1500" b="0" i="0" u="none" strike="noStrike" dirty="0">
                <a:effectLst/>
              </a:rPr>
              <a:t> : </a:t>
            </a:r>
            <a:r>
              <a:rPr lang="en-US" sz="1500" b="0" i="0" u="none" strike="noStrike" dirty="0" err="1">
                <a:effectLst/>
              </a:rPr>
              <a:t>Utilisation</a:t>
            </a:r>
            <a:r>
              <a:rPr lang="en-US" sz="1500" b="0" i="0" u="none" strike="noStrike" dirty="0">
                <a:effectLst/>
              </a:rPr>
              <a:t> de </a:t>
            </a:r>
            <a:r>
              <a:rPr lang="en-US" sz="1500" b="0" i="0" u="none" strike="noStrike" dirty="0" err="1">
                <a:effectLst/>
              </a:rPr>
              <a:t>différents</a:t>
            </a:r>
            <a:r>
              <a:rPr lang="en-US" sz="1500" b="0" i="0" u="none" strike="noStrike" dirty="0">
                <a:effectLst/>
              </a:rPr>
              <a:t> </a:t>
            </a:r>
            <a:r>
              <a:rPr lang="en-US" sz="1500" b="0" i="0" u="none" strike="noStrike" dirty="0" err="1">
                <a:effectLst/>
              </a:rPr>
              <a:t>algorithmes</a:t>
            </a:r>
            <a:r>
              <a:rPr lang="en-US" sz="1500" b="0" i="0" u="none" strike="noStrike" dirty="0">
                <a:effectLst/>
              </a:rPr>
              <a:t> de classification.</a:t>
            </a:r>
          </a:p>
          <a:p>
            <a:pPr indent="-228600" defTabSz="914400">
              <a:lnSpc>
                <a:spcPct val="110000"/>
              </a:lnSpc>
              <a:spcAft>
                <a:spcPts val="600"/>
              </a:spcAft>
              <a:buSzPct val="125000"/>
              <a:buFont typeface="Arial" panose="020B0604020202020204" pitchFamily="34" charset="0"/>
              <a:buChar char="•"/>
            </a:pPr>
            <a:r>
              <a:rPr lang="en-US" sz="1500" b="1" i="0" u="none" strike="noStrike" dirty="0" err="1">
                <a:effectLst/>
              </a:rPr>
              <a:t>Optimisation</a:t>
            </a:r>
            <a:r>
              <a:rPr lang="en-US" sz="1500" b="1" i="0" u="none" strike="noStrike" dirty="0">
                <a:effectLst/>
              </a:rPr>
              <a:t> des </a:t>
            </a:r>
            <a:r>
              <a:rPr lang="en-US" sz="1500" b="1" i="0" u="none" strike="noStrike" dirty="0" err="1">
                <a:effectLst/>
              </a:rPr>
              <a:t>hyperparamètres</a:t>
            </a:r>
            <a:r>
              <a:rPr lang="en-US" sz="1500" b="0" i="0" u="none" strike="noStrike" dirty="0">
                <a:effectLst/>
              </a:rPr>
              <a:t> : </a:t>
            </a:r>
            <a:r>
              <a:rPr lang="en-US" sz="1500" b="0" i="0" u="none" strike="noStrike" dirty="0" err="1">
                <a:effectLst/>
              </a:rPr>
              <a:t>Utilisation</a:t>
            </a:r>
            <a:r>
              <a:rPr lang="en-US" sz="1500" b="0" i="0" u="none" strike="noStrike" dirty="0">
                <a:effectLst/>
              </a:rPr>
              <a:t> de </a:t>
            </a:r>
            <a:r>
              <a:rPr lang="en-US" sz="1500" b="0" i="0" u="none" strike="noStrike" dirty="0" err="1">
                <a:effectLst/>
              </a:rPr>
              <a:t>GridSearchCV</a:t>
            </a:r>
            <a:r>
              <a:rPr lang="en-US" sz="1500" b="0" i="0" u="none" strike="noStrike" dirty="0">
                <a:effectLst/>
              </a:rPr>
              <a:t> pour </a:t>
            </a:r>
            <a:r>
              <a:rPr lang="en-US" sz="1500" b="0" i="0" u="none" strike="noStrike" dirty="0" err="1">
                <a:effectLst/>
              </a:rPr>
              <a:t>trouver</a:t>
            </a:r>
            <a:r>
              <a:rPr lang="en-US" sz="1500" b="0" i="0" u="none" strike="noStrike" dirty="0">
                <a:effectLst/>
              </a:rPr>
              <a:t> les </a:t>
            </a:r>
            <a:r>
              <a:rPr lang="en-US" sz="1500" b="0" i="0" u="none" strike="noStrike" dirty="0" err="1">
                <a:effectLst/>
              </a:rPr>
              <a:t>meilleurs</a:t>
            </a:r>
            <a:r>
              <a:rPr lang="en-US" sz="1500" b="0" i="0" u="none" strike="noStrike" dirty="0">
                <a:effectLst/>
              </a:rPr>
              <a:t> </a:t>
            </a:r>
            <a:r>
              <a:rPr lang="en-US" sz="1500" b="0" i="0" u="none" strike="noStrike" dirty="0" err="1">
                <a:effectLst/>
              </a:rPr>
              <a:t>hyperparamètres</a:t>
            </a:r>
            <a:r>
              <a:rPr lang="en-US" sz="1500" b="0" i="0" u="none" strike="noStrike" dirty="0">
                <a:effectLst/>
              </a:rPr>
              <a:t> pour </a:t>
            </a:r>
            <a:r>
              <a:rPr lang="en-US" sz="1500" b="0" i="0" u="none" strike="noStrike" dirty="0" err="1">
                <a:effectLst/>
              </a:rPr>
              <a:t>chaque</a:t>
            </a:r>
            <a:r>
              <a:rPr lang="en-US" sz="1500" b="0" i="0" u="none" strike="noStrike" dirty="0">
                <a:effectLst/>
              </a:rPr>
              <a:t> </a:t>
            </a:r>
            <a:r>
              <a:rPr lang="en-US" sz="1500" b="0" i="0" u="none" strike="noStrike" dirty="0" err="1">
                <a:effectLst/>
              </a:rPr>
              <a:t>modèle</a:t>
            </a:r>
            <a:r>
              <a:rPr lang="en-US" sz="1500" b="0" i="0" u="none" strike="noStrike" dirty="0">
                <a:effectLst/>
              </a:rPr>
              <a:t>.</a:t>
            </a:r>
          </a:p>
          <a:p>
            <a:pPr indent="-228600" defTabSz="914400">
              <a:lnSpc>
                <a:spcPct val="110000"/>
              </a:lnSpc>
              <a:spcAft>
                <a:spcPts val="600"/>
              </a:spcAft>
              <a:buSzPct val="125000"/>
              <a:buFont typeface="Arial" panose="020B0604020202020204" pitchFamily="34" charset="0"/>
              <a:buChar char="•"/>
            </a:pPr>
            <a:r>
              <a:rPr lang="en-US" sz="1500" b="1" i="0" u="none" strike="noStrike" dirty="0" err="1">
                <a:effectLst/>
              </a:rPr>
              <a:t>Évaluation</a:t>
            </a:r>
            <a:r>
              <a:rPr lang="en-US" sz="1500" b="1" i="0" u="none" strike="noStrike" dirty="0">
                <a:effectLst/>
              </a:rPr>
              <a:t> des </a:t>
            </a:r>
            <a:r>
              <a:rPr lang="en-US" sz="1500" b="1" i="0" u="none" strike="noStrike" dirty="0" err="1">
                <a:effectLst/>
              </a:rPr>
              <a:t>modèles</a:t>
            </a:r>
            <a:r>
              <a:rPr lang="en-US" sz="1500" b="0" i="0" u="none" strike="noStrike" dirty="0">
                <a:effectLst/>
              </a:rPr>
              <a:t> : </a:t>
            </a:r>
            <a:r>
              <a:rPr lang="en-US" sz="1500" b="0" i="0" u="none" strike="noStrike" dirty="0" err="1">
                <a:effectLst/>
              </a:rPr>
              <a:t>Calcul</a:t>
            </a:r>
            <a:r>
              <a:rPr lang="en-US" sz="1500" b="0" i="0" u="none" strike="noStrike" dirty="0">
                <a:effectLst/>
              </a:rPr>
              <a:t> et </a:t>
            </a:r>
            <a:r>
              <a:rPr lang="en-US" sz="1500" b="0" i="0" u="none" strike="noStrike" dirty="0" err="1">
                <a:effectLst/>
              </a:rPr>
              <a:t>suivi</a:t>
            </a:r>
            <a:r>
              <a:rPr lang="en-US" sz="1500" b="0" i="0" u="none" strike="noStrike" dirty="0">
                <a:effectLst/>
              </a:rPr>
              <a:t> de </a:t>
            </a:r>
            <a:r>
              <a:rPr lang="en-US" sz="1500" b="0" i="0" u="none" strike="noStrike" dirty="0" err="1">
                <a:effectLst/>
              </a:rPr>
              <a:t>plusieurs</a:t>
            </a:r>
            <a:r>
              <a:rPr lang="en-US" sz="1500" b="0" i="0" u="none" strike="noStrike" dirty="0">
                <a:effectLst/>
              </a:rPr>
              <a:t> </a:t>
            </a:r>
            <a:r>
              <a:rPr lang="en-US" sz="1500" b="0" i="0" u="none" strike="noStrike" dirty="0" err="1">
                <a:effectLst/>
              </a:rPr>
              <a:t>métriques</a:t>
            </a:r>
            <a:r>
              <a:rPr lang="en-US" sz="1500" b="0" i="0" u="none" strike="noStrike" dirty="0">
                <a:effectLst/>
              </a:rPr>
              <a:t> pour </a:t>
            </a:r>
            <a:r>
              <a:rPr lang="en-US" sz="1500" b="0" i="0" u="none" strike="noStrike" dirty="0" err="1">
                <a:effectLst/>
              </a:rPr>
              <a:t>évaluer</a:t>
            </a:r>
            <a:r>
              <a:rPr lang="en-US" sz="1500" b="0" i="0" u="none" strike="noStrike" dirty="0">
                <a:effectLst/>
              </a:rPr>
              <a:t> la performance des </a:t>
            </a:r>
            <a:r>
              <a:rPr lang="en-US" sz="1500" b="0" i="0" u="none" strike="noStrike" dirty="0" err="1">
                <a:effectLst/>
              </a:rPr>
              <a:t>modèles</a:t>
            </a:r>
            <a:r>
              <a:rPr lang="en-US" sz="1500" b="0" i="0" u="none" strike="noStrike" dirty="0">
                <a:effectLst/>
              </a:rPr>
              <a:t>.</a:t>
            </a:r>
          </a:p>
          <a:p>
            <a:pPr indent="-228600" defTabSz="914400">
              <a:lnSpc>
                <a:spcPct val="110000"/>
              </a:lnSpc>
              <a:spcAft>
                <a:spcPts val="600"/>
              </a:spcAft>
              <a:buSzPct val="125000"/>
              <a:buFont typeface="Arial" panose="020B0604020202020204" pitchFamily="34" charset="0"/>
              <a:buChar char="•"/>
            </a:pPr>
            <a:r>
              <a:rPr lang="en-US" sz="1500" b="1" i="0" u="none" strike="noStrike" dirty="0" err="1">
                <a:effectLst/>
              </a:rPr>
              <a:t>Enregistrement</a:t>
            </a:r>
            <a:r>
              <a:rPr lang="en-US" sz="1500" b="1" i="0" u="none" strike="noStrike" dirty="0">
                <a:effectLst/>
              </a:rPr>
              <a:t> du </a:t>
            </a:r>
            <a:r>
              <a:rPr lang="en-US" sz="1500" b="1" i="0" u="none" strike="noStrike" dirty="0" err="1">
                <a:effectLst/>
              </a:rPr>
              <a:t>modèle</a:t>
            </a:r>
            <a:r>
              <a:rPr lang="en-US" sz="1500" b="0" i="0" u="none" strike="noStrike" dirty="0">
                <a:effectLst/>
              </a:rPr>
              <a:t> : </a:t>
            </a:r>
            <a:r>
              <a:rPr lang="en-US" sz="1500" b="0" i="0" u="none" strike="noStrike" dirty="0" err="1">
                <a:effectLst/>
              </a:rPr>
              <a:t>Sauvegarde</a:t>
            </a:r>
            <a:r>
              <a:rPr lang="en-US" sz="1500" b="0" i="0" u="none" strike="noStrike" dirty="0">
                <a:effectLst/>
              </a:rPr>
              <a:t> des </a:t>
            </a:r>
            <a:r>
              <a:rPr lang="en-US" sz="1500" b="0" i="0" u="none" strike="noStrike" dirty="0" err="1">
                <a:effectLst/>
              </a:rPr>
              <a:t>modèles</a:t>
            </a:r>
            <a:r>
              <a:rPr lang="en-US" sz="1500" b="0" i="0" u="none" strike="noStrike" dirty="0">
                <a:effectLst/>
              </a:rPr>
              <a:t> </a:t>
            </a:r>
            <a:r>
              <a:rPr lang="en-US" sz="1500" b="0" i="0" u="none" strike="noStrike" dirty="0" err="1">
                <a:effectLst/>
              </a:rPr>
              <a:t>entraînés</a:t>
            </a:r>
            <a:r>
              <a:rPr lang="en-US" sz="1500" b="0" i="0" u="none" strike="noStrike" dirty="0">
                <a:effectLst/>
              </a:rPr>
              <a:t> pour </a:t>
            </a:r>
            <a:r>
              <a:rPr lang="en-US" sz="1500" b="0" i="0" u="none" strike="noStrike" dirty="0" err="1">
                <a:effectLst/>
              </a:rPr>
              <a:t>une</a:t>
            </a:r>
            <a:r>
              <a:rPr lang="en-US" sz="1500" b="0" i="0" u="none" strike="noStrike" dirty="0">
                <a:effectLst/>
              </a:rPr>
              <a:t> </a:t>
            </a:r>
            <a:r>
              <a:rPr lang="en-US" sz="1500" b="0" i="0" u="none" strike="noStrike" dirty="0" err="1">
                <a:effectLst/>
              </a:rPr>
              <a:t>utilisation</a:t>
            </a:r>
            <a:r>
              <a:rPr lang="en-US" sz="1500" b="0" i="0" u="none" strike="noStrike" dirty="0">
                <a:effectLst/>
              </a:rPr>
              <a:t> </a:t>
            </a:r>
            <a:r>
              <a:rPr lang="en-US" sz="1500" b="0" i="0" u="none" strike="noStrike" dirty="0" err="1">
                <a:effectLst/>
              </a:rPr>
              <a:t>ultérieure</a:t>
            </a:r>
            <a:r>
              <a:rPr lang="en-US" sz="1500" b="0" i="0" u="none" strike="noStrike" dirty="0">
                <a:effectLst/>
              </a:rPr>
              <a:t>.</a:t>
            </a:r>
          </a:p>
          <a:p>
            <a:pPr indent="-228600" defTabSz="914400">
              <a:lnSpc>
                <a:spcPct val="110000"/>
              </a:lnSpc>
              <a:spcAft>
                <a:spcPts val="600"/>
              </a:spcAft>
              <a:buSzPct val="125000"/>
              <a:buFont typeface="Arial" panose="020B0604020202020204" pitchFamily="34" charset="0"/>
              <a:buChar char="•"/>
            </a:pPr>
            <a:endParaRPr lang="en-US" sz="1500" dirty="0"/>
          </a:p>
        </p:txBody>
      </p:sp>
    </p:spTree>
    <p:extLst>
      <p:ext uri="{BB962C8B-B14F-4D97-AF65-F5344CB8AC3E}">
        <p14:creationId xmlns:p14="http://schemas.microsoft.com/office/powerpoint/2010/main" val="36987057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CDD976B-E7BB-9B43-2FF0-C59AE533D503}"/>
              </a:ext>
            </a:extLst>
          </p:cNvPr>
          <p:cNvSpPr>
            <a:spLocks noGrp="1"/>
          </p:cNvSpPr>
          <p:nvPr>
            <p:ph type="title"/>
          </p:nvPr>
        </p:nvSpPr>
        <p:spPr>
          <a:xfrm>
            <a:off x="1617233" y="5150437"/>
            <a:ext cx="8957534" cy="1182838"/>
          </a:xfrm>
        </p:spPr>
        <p:txBody>
          <a:bodyPr vert="horz" lIns="91440" tIns="45720" rIns="91440" bIns="45720" rtlCol="0" anchor="b">
            <a:normAutofit fontScale="90000"/>
          </a:bodyPr>
          <a:lstStyle/>
          <a:p>
            <a:pPr algn="ctr"/>
            <a:r>
              <a:rPr lang="en-US" sz="2600" dirty="0"/>
              <a:t>Démarche de </a:t>
            </a:r>
            <a:r>
              <a:rPr lang="en-US" sz="2600" dirty="0" err="1"/>
              <a:t>modèlisation</a:t>
            </a:r>
            <a:br>
              <a:rPr lang="en-US" sz="2600" dirty="0"/>
            </a:br>
            <a:r>
              <a:rPr lang="en-US" sz="2600" dirty="0" err="1"/>
              <a:t>Modèles</a:t>
            </a:r>
            <a:r>
              <a:rPr lang="en-US" sz="2600" dirty="0"/>
              <a:t> </a:t>
            </a:r>
            <a:br>
              <a:rPr lang="en-US" sz="2600" dirty="0"/>
            </a:br>
            <a:r>
              <a:rPr lang="en-US" sz="2600" dirty="0" err="1"/>
              <a:t>TRACKINg</a:t>
            </a:r>
            <a:r>
              <a:rPr lang="en-US" sz="2600" dirty="0"/>
              <a:t> MLFLOW</a:t>
            </a:r>
            <a:br>
              <a:rPr lang="en-US" sz="2600" dirty="0"/>
            </a:br>
            <a:br>
              <a:rPr lang="en-US" sz="2600" dirty="0"/>
            </a:br>
            <a:r>
              <a:rPr lang="en-US" sz="2600" dirty="0" err="1"/>
              <a:t>Enregistrement</a:t>
            </a:r>
            <a:r>
              <a:rPr lang="en-US" sz="2600" dirty="0"/>
              <a:t> et </a:t>
            </a:r>
            <a:r>
              <a:rPr lang="en-US" sz="2600" dirty="0" err="1"/>
              <a:t>suivi</a:t>
            </a:r>
            <a:r>
              <a:rPr lang="en-US" sz="2600" dirty="0"/>
              <a:t> des </a:t>
            </a:r>
            <a:r>
              <a:rPr lang="en-US" sz="2600" dirty="0" err="1"/>
              <a:t>modeles</a:t>
            </a:r>
            <a:r>
              <a:rPr lang="en-US" sz="2600" dirty="0"/>
              <a:t>  </a:t>
            </a:r>
          </a:p>
        </p:txBody>
      </p:sp>
      <p:sp>
        <p:nvSpPr>
          <p:cNvPr id="4" name="Espace réservé du numéro de diapositive 3">
            <a:extLst>
              <a:ext uri="{FF2B5EF4-FFF2-40B4-BE49-F238E27FC236}">
                <a16:creationId xmlns:a16="http://schemas.microsoft.com/office/drawing/2014/main" id="{797EAFB5-9054-08AE-F60D-BCC61F9812FD}"/>
              </a:ext>
            </a:extLst>
          </p:cNvPr>
          <p:cNvSpPr>
            <a:spLocks noGrp="1"/>
          </p:cNvSpPr>
          <p:nvPr>
            <p:ph type="sldNum" sz="quarter" idx="12"/>
          </p:nvPr>
        </p:nvSpPr>
        <p:spPr>
          <a:xfrm>
            <a:off x="9896911" y="6309360"/>
            <a:ext cx="771089" cy="365125"/>
          </a:xfrm>
        </p:spPr>
        <p:txBody>
          <a:bodyPr vert="horz" lIns="91440" tIns="45720" rIns="91440" bIns="45720" rtlCol="0" anchor="ctr">
            <a:normAutofit/>
          </a:bodyPr>
          <a:lstStyle/>
          <a:p>
            <a:pPr defTabSz="914400">
              <a:spcAft>
                <a:spcPts val="600"/>
              </a:spcAft>
            </a:pPr>
            <a:fld id="{6D22F896-40B5-4ADD-8801-0D06FADFA095}" type="slidenum">
              <a:rPr lang="en-US" smtClean="0"/>
              <a:pPr defTabSz="914400">
                <a:spcAft>
                  <a:spcPts val="600"/>
                </a:spcAft>
              </a:pPr>
              <a:t>11</a:t>
            </a:fld>
            <a:endParaRPr lang="en-US"/>
          </a:p>
        </p:txBody>
      </p:sp>
      <p:pic>
        <p:nvPicPr>
          <p:cNvPr id="133" name="Image 132" descr="Une image contenant texte, capture d’écran, nombre&#10;&#10;Description générée automatiquement">
            <a:extLst>
              <a:ext uri="{FF2B5EF4-FFF2-40B4-BE49-F238E27FC236}">
                <a16:creationId xmlns:a16="http://schemas.microsoft.com/office/drawing/2014/main" id="{DE34F2B1-AD2F-E7EA-9B41-91C389D6CB4B}"/>
              </a:ext>
            </a:extLst>
          </p:cNvPr>
          <p:cNvPicPr>
            <a:picLocks noChangeAspect="1"/>
          </p:cNvPicPr>
          <p:nvPr/>
        </p:nvPicPr>
        <p:blipFill>
          <a:blip r:embed="rId3"/>
          <a:stretch>
            <a:fillRect/>
          </a:stretch>
        </p:blipFill>
        <p:spPr>
          <a:xfrm>
            <a:off x="973635" y="1504717"/>
            <a:ext cx="5051471" cy="1869044"/>
          </a:xfrm>
          <a:prstGeom prst="rect">
            <a:avLst/>
          </a:prstGeom>
        </p:spPr>
      </p:pic>
      <p:pic>
        <p:nvPicPr>
          <p:cNvPr id="131" name="Image 130" descr="Une image contenant texte, Police, capture d’écran, reçu&#10;&#10;Description générée automatiquement">
            <a:extLst>
              <a:ext uri="{FF2B5EF4-FFF2-40B4-BE49-F238E27FC236}">
                <a16:creationId xmlns:a16="http://schemas.microsoft.com/office/drawing/2014/main" id="{A2B8F546-189C-961B-0658-DBD7930DFD7C}"/>
              </a:ext>
            </a:extLst>
          </p:cNvPr>
          <p:cNvPicPr>
            <a:picLocks noChangeAspect="1"/>
          </p:cNvPicPr>
          <p:nvPr/>
        </p:nvPicPr>
        <p:blipFill>
          <a:blip r:embed="rId4"/>
          <a:stretch>
            <a:fillRect/>
          </a:stretch>
        </p:blipFill>
        <p:spPr>
          <a:xfrm>
            <a:off x="6188832" y="1934092"/>
            <a:ext cx="5051472" cy="1010294"/>
          </a:xfrm>
          <a:prstGeom prst="rect">
            <a:avLst/>
          </a:prstGeom>
        </p:spPr>
      </p:pic>
      <p:pic>
        <p:nvPicPr>
          <p:cNvPr id="487" name="Image 486">
            <a:extLst>
              <a:ext uri="{FF2B5EF4-FFF2-40B4-BE49-F238E27FC236}">
                <a16:creationId xmlns:a16="http://schemas.microsoft.com/office/drawing/2014/main" id="{671D8AA4-98A5-5436-51C6-3CE934C82E89}"/>
              </a:ext>
            </a:extLst>
          </p:cNvPr>
          <p:cNvPicPr>
            <a:picLocks noChangeAspect="1"/>
          </p:cNvPicPr>
          <p:nvPr/>
        </p:nvPicPr>
        <p:blipFill>
          <a:blip r:embed="rId5"/>
          <a:stretch>
            <a:fillRect/>
          </a:stretch>
        </p:blipFill>
        <p:spPr>
          <a:xfrm>
            <a:off x="2014818" y="3612625"/>
            <a:ext cx="7772400" cy="1014248"/>
          </a:xfrm>
          <a:prstGeom prst="rect">
            <a:avLst/>
          </a:prstGeom>
        </p:spPr>
      </p:pic>
    </p:spTree>
    <p:extLst>
      <p:ext uri="{BB962C8B-B14F-4D97-AF65-F5344CB8AC3E}">
        <p14:creationId xmlns:p14="http://schemas.microsoft.com/office/powerpoint/2010/main" val="21286961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9" name="Titre 1">
            <a:extLst>
              <a:ext uri="{FF2B5EF4-FFF2-40B4-BE49-F238E27FC236}">
                <a16:creationId xmlns:a16="http://schemas.microsoft.com/office/drawing/2014/main" id="{345FE663-2825-34DB-24F2-24E6D045043D}"/>
              </a:ext>
            </a:extLst>
          </p:cNvPr>
          <p:cNvSpPr>
            <a:spLocks noGrp="1"/>
          </p:cNvSpPr>
          <p:nvPr>
            <p:ph type="title"/>
          </p:nvPr>
        </p:nvSpPr>
        <p:spPr>
          <a:xfrm>
            <a:off x="8411780" y="1827747"/>
            <a:ext cx="2953129" cy="2321978"/>
          </a:xfrm>
        </p:spPr>
        <p:txBody>
          <a:bodyPr vert="horz" lIns="91440" tIns="45720" rIns="91440" bIns="45720" rtlCol="0" anchor="b">
            <a:normAutofit/>
          </a:bodyPr>
          <a:lstStyle/>
          <a:p>
            <a:r>
              <a:rPr lang="en-US" sz="2300"/>
              <a:t>Démarche de modèlisation</a:t>
            </a:r>
            <a:br>
              <a:rPr lang="en-US" sz="2300"/>
            </a:br>
            <a:r>
              <a:rPr lang="en-US" sz="2300"/>
              <a:t>Modèles </a:t>
            </a:r>
            <a:br>
              <a:rPr lang="en-US" sz="2300"/>
            </a:br>
            <a:r>
              <a:rPr lang="en-US" sz="2300"/>
              <a:t>TRACKINg MLFLOW</a:t>
            </a:r>
            <a:br>
              <a:rPr lang="en-US" sz="2300"/>
            </a:br>
            <a:br>
              <a:rPr lang="en-US" sz="2300"/>
            </a:br>
            <a:r>
              <a:rPr lang="en-US" sz="2300"/>
              <a:t>Metrics et hyperparametres</a:t>
            </a:r>
          </a:p>
        </p:txBody>
      </p:sp>
      <p:sp>
        <p:nvSpPr>
          <p:cNvPr id="4" name="Espace réservé du numéro de diapositive 3">
            <a:extLst>
              <a:ext uri="{FF2B5EF4-FFF2-40B4-BE49-F238E27FC236}">
                <a16:creationId xmlns:a16="http://schemas.microsoft.com/office/drawing/2014/main" id="{F694DD25-819F-CAEA-CE83-9F353FA6F11F}"/>
              </a:ext>
            </a:extLst>
          </p:cNvPr>
          <p:cNvSpPr>
            <a:spLocks noGrp="1"/>
          </p:cNvSpPr>
          <p:nvPr>
            <p:ph type="sldNum" sz="quarter" idx="12"/>
          </p:nvPr>
        </p:nvSpPr>
        <p:spPr>
          <a:xfrm>
            <a:off x="10589059" y="5410199"/>
            <a:ext cx="771089" cy="365125"/>
          </a:xfrm>
        </p:spPr>
        <p:txBody>
          <a:bodyPr vert="horz" lIns="91440" tIns="45720" rIns="91440" bIns="45720" rtlCol="0" anchor="ctr">
            <a:normAutofit/>
          </a:bodyPr>
          <a:lstStyle/>
          <a:p>
            <a:pPr defTabSz="914400">
              <a:spcAft>
                <a:spcPts val="600"/>
              </a:spcAft>
            </a:pPr>
            <a:fld id="{6D22F896-40B5-4ADD-8801-0D06FADFA095}" type="slidenum">
              <a:rPr lang="en-US" smtClean="0"/>
              <a:pPr defTabSz="914400">
                <a:spcAft>
                  <a:spcPts val="600"/>
                </a:spcAft>
              </a:pPr>
              <a:t>12</a:t>
            </a:fld>
            <a:endParaRPr lang="en-US"/>
          </a:p>
        </p:txBody>
      </p:sp>
      <p:pic>
        <p:nvPicPr>
          <p:cNvPr id="11" name="Image 10" descr="Une image contenant ligne, diagramme, Tracé, Parallèle&#10;&#10;Description générée automatiquement">
            <a:extLst>
              <a:ext uri="{FF2B5EF4-FFF2-40B4-BE49-F238E27FC236}">
                <a16:creationId xmlns:a16="http://schemas.microsoft.com/office/drawing/2014/main" id="{C3700794-461D-9823-4A0B-ADEC0BC06EA5}"/>
              </a:ext>
            </a:extLst>
          </p:cNvPr>
          <p:cNvPicPr>
            <a:picLocks noChangeAspect="1"/>
          </p:cNvPicPr>
          <p:nvPr/>
        </p:nvPicPr>
        <p:blipFill rotWithShape="1">
          <a:blip r:embed="rId3"/>
          <a:srcRect r="28878"/>
          <a:stretch/>
        </p:blipFill>
        <p:spPr>
          <a:xfrm>
            <a:off x="-5597" y="1"/>
            <a:ext cx="7558541" cy="3427413"/>
          </a:xfrm>
          <a:custGeom>
            <a:avLst/>
            <a:gdLst/>
            <a:ahLst/>
            <a:cxnLst/>
            <a:rect l="l" t="t" r="r" b="b"/>
            <a:pathLst>
              <a:path w="7558541" h="3427413">
                <a:moveTo>
                  <a:pt x="0" y="0"/>
                </a:moveTo>
                <a:lnTo>
                  <a:pt x="7558541" y="0"/>
                </a:lnTo>
                <a:lnTo>
                  <a:pt x="7558541" y="3427413"/>
                </a:lnTo>
                <a:lnTo>
                  <a:pt x="0" y="3427413"/>
                </a:lnTo>
                <a:close/>
              </a:path>
            </a:pathLst>
          </a:custGeom>
        </p:spPr>
      </p:pic>
      <p:pic>
        <p:nvPicPr>
          <p:cNvPr id="13" name="Image 12" descr="Une image contenant capture d’écran, conception&#10;&#10;Description générée automatiquement">
            <a:extLst>
              <a:ext uri="{FF2B5EF4-FFF2-40B4-BE49-F238E27FC236}">
                <a16:creationId xmlns:a16="http://schemas.microsoft.com/office/drawing/2014/main" id="{28BB8824-339E-2C71-5E0D-F2698AFC9622}"/>
              </a:ext>
            </a:extLst>
          </p:cNvPr>
          <p:cNvPicPr>
            <a:picLocks noChangeAspect="1"/>
          </p:cNvPicPr>
          <p:nvPr/>
        </p:nvPicPr>
        <p:blipFill rotWithShape="1">
          <a:blip r:embed="rId4"/>
          <a:srcRect l="25662" r="17604" b="1"/>
          <a:stretch/>
        </p:blipFill>
        <p:spPr>
          <a:xfrm>
            <a:off x="-5597" y="3427414"/>
            <a:ext cx="7558541" cy="3430587"/>
          </a:xfrm>
          <a:custGeom>
            <a:avLst/>
            <a:gdLst/>
            <a:ahLst/>
            <a:cxnLst/>
            <a:rect l="l" t="t" r="r" b="b"/>
            <a:pathLst>
              <a:path w="7558541" h="3430587">
                <a:moveTo>
                  <a:pt x="0" y="0"/>
                </a:moveTo>
                <a:lnTo>
                  <a:pt x="7558541" y="0"/>
                </a:lnTo>
                <a:lnTo>
                  <a:pt x="7558541" y="3430587"/>
                </a:lnTo>
                <a:lnTo>
                  <a:pt x="0" y="3430587"/>
                </a:lnTo>
                <a:close/>
              </a:path>
            </a:pathLst>
          </a:custGeom>
        </p:spPr>
      </p:pic>
    </p:spTree>
    <p:extLst>
      <p:ext uri="{BB962C8B-B14F-4D97-AF65-F5344CB8AC3E}">
        <p14:creationId xmlns:p14="http://schemas.microsoft.com/office/powerpoint/2010/main" val="2454066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9"/>
                                        </p:tgtEl>
                                        <p:attrNameLst>
                                          <p:attrName>style.visibility</p:attrName>
                                        </p:attrNameLst>
                                      </p:cBhvr>
                                      <p:to>
                                        <p:strVal val="visible"/>
                                      </p:to>
                                    </p:set>
                                    <p:animEffect transition="in" filter="fade">
                                      <p:cBhvr>
                                        <p:cTn id="7" dur="4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CDD976B-E7BB-9B43-2FF0-C59AE533D503}"/>
              </a:ext>
            </a:extLst>
          </p:cNvPr>
          <p:cNvSpPr>
            <a:spLocks noGrp="1"/>
          </p:cNvSpPr>
          <p:nvPr>
            <p:ph type="title"/>
          </p:nvPr>
        </p:nvSpPr>
        <p:spPr>
          <a:xfrm>
            <a:off x="2502695" y="4905491"/>
            <a:ext cx="8791575" cy="1301673"/>
          </a:xfrm>
        </p:spPr>
        <p:txBody>
          <a:bodyPr vert="horz" lIns="91440" tIns="45720" rIns="91440" bIns="45720" rtlCol="0" anchor="b">
            <a:normAutofit fontScale="90000"/>
          </a:bodyPr>
          <a:lstStyle/>
          <a:p>
            <a:r>
              <a:rPr lang="en-US" sz="4400" dirty="0"/>
              <a:t>Démarche de </a:t>
            </a:r>
            <a:r>
              <a:rPr lang="en-US" sz="4400" dirty="0" err="1"/>
              <a:t>modèlisation</a:t>
            </a:r>
            <a:br>
              <a:rPr lang="en-US" sz="4400" dirty="0"/>
            </a:br>
            <a:r>
              <a:rPr lang="en-US" sz="4400" dirty="0" err="1"/>
              <a:t>Modèles</a:t>
            </a:r>
            <a:r>
              <a:rPr lang="en-US" sz="4400" dirty="0"/>
              <a:t> </a:t>
            </a:r>
            <a:br>
              <a:rPr lang="en-US" sz="4400" dirty="0"/>
            </a:br>
            <a:r>
              <a:rPr lang="en-US" sz="4400" dirty="0" err="1"/>
              <a:t>Affichage</a:t>
            </a:r>
            <a:r>
              <a:rPr lang="en-US" sz="4400" dirty="0"/>
              <a:t> des </a:t>
            </a:r>
            <a:r>
              <a:rPr lang="en-US" sz="4400" dirty="0" err="1"/>
              <a:t>résultats</a:t>
            </a:r>
            <a:endParaRPr lang="en-US" sz="4400" dirty="0"/>
          </a:p>
        </p:txBody>
      </p:sp>
      <p:sp>
        <p:nvSpPr>
          <p:cNvPr id="4" name="Espace réservé du numéro de diapositive 3">
            <a:extLst>
              <a:ext uri="{FF2B5EF4-FFF2-40B4-BE49-F238E27FC236}">
                <a16:creationId xmlns:a16="http://schemas.microsoft.com/office/drawing/2014/main" id="{797EAFB5-9054-08AE-F60D-BCC61F9812FD}"/>
              </a:ext>
            </a:extLst>
          </p:cNvPr>
          <p:cNvSpPr>
            <a:spLocks noGrp="1"/>
          </p:cNvSpPr>
          <p:nvPr>
            <p:ph type="sldNum" sz="quarter" idx="12"/>
          </p:nvPr>
        </p:nvSpPr>
        <p:spPr>
          <a:xfrm>
            <a:off x="9896911" y="6309360"/>
            <a:ext cx="771089" cy="365125"/>
          </a:xfrm>
        </p:spPr>
        <p:txBody>
          <a:bodyPr vert="horz" lIns="91440" tIns="45720" rIns="91440" bIns="45720" rtlCol="0" anchor="ctr">
            <a:normAutofit/>
          </a:bodyPr>
          <a:lstStyle/>
          <a:p>
            <a:pPr defTabSz="914400">
              <a:spcAft>
                <a:spcPts val="600"/>
              </a:spcAft>
            </a:pPr>
            <a:fld id="{6D22F896-40B5-4ADD-8801-0D06FADFA095}" type="slidenum">
              <a:rPr lang="en-US"/>
              <a:pPr defTabSz="914400">
                <a:spcAft>
                  <a:spcPts val="600"/>
                </a:spcAft>
              </a:pPr>
              <a:t>13</a:t>
            </a:fld>
            <a:endParaRPr lang="en-US"/>
          </a:p>
        </p:txBody>
      </p:sp>
      <p:pic>
        <p:nvPicPr>
          <p:cNvPr id="10" name="Image 9" descr="Une image contenant texte, Police, logiciel, nombre&#10;&#10;Description générée automatiquement">
            <a:extLst>
              <a:ext uri="{FF2B5EF4-FFF2-40B4-BE49-F238E27FC236}">
                <a16:creationId xmlns:a16="http://schemas.microsoft.com/office/drawing/2014/main" id="{EE400C3E-7EC0-4465-E2CD-778165BAA349}"/>
              </a:ext>
            </a:extLst>
          </p:cNvPr>
          <p:cNvPicPr>
            <a:picLocks noChangeAspect="1"/>
          </p:cNvPicPr>
          <p:nvPr/>
        </p:nvPicPr>
        <p:blipFill>
          <a:blip r:embed="rId3"/>
          <a:stretch>
            <a:fillRect/>
          </a:stretch>
        </p:blipFill>
        <p:spPr>
          <a:xfrm>
            <a:off x="695802" y="424554"/>
            <a:ext cx="4622770" cy="3594202"/>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pic>
        <p:nvPicPr>
          <p:cNvPr id="6" name="Image 5" descr="Une image contenant texte, capture d’écran, ligne, Tracé&#10;&#10;Description générée automatiquement">
            <a:extLst>
              <a:ext uri="{FF2B5EF4-FFF2-40B4-BE49-F238E27FC236}">
                <a16:creationId xmlns:a16="http://schemas.microsoft.com/office/drawing/2014/main" id="{689F4DD0-F0CE-E18B-751E-99B89F5A27ED}"/>
              </a:ext>
            </a:extLst>
          </p:cNvPr>
          <p:cNvPicPr>
            <a:picLocks noChangeAspect="1"/>
          </p:cNvPicPr>
          <p:nvPr/>
        </p:nvPicPr>
        <p:blipFill>
          <a:blip r:embed="rId4"/>
          <a:stretch>
            <a:fillRect/>
          </a:stretch>
        </p:blipFill>
        <p:spPr>
          <a:xfrm>
            <a:off x="5666235" y="422732"/>
            <a:ext cx="5797102" cy="3594202"/>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Tree>
    <p:extLst>
      <p:ext uri="{BB962C8B-B14F-4D97-AF65-F5344CB8AC3E}">
        <p14:creationId xmlns:p14="http://schemas.microsoft.com/office/powerpoint/2010/main" val="19236306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CDD976B-E7BB-9B43-2FF0-C59AE533D503}"/>
              </a:ext>
            </a:extLst>
          </p:cNvPr>
          <p:cNvSpPr>
            <a:spLocks noGrp="1"/>
          </p:cNvSpPr>
          <p:nvPr>
            <p:ph type="title"/>
          </p:nvPr>
        </p:nvSpPr>
        <p:spPr>
          <a:xfrm>
            <a:off x="8057397" y="1113282"/>
            <a:ext cx="3489569" cy="2396681"/>
          </a:xfrm>
        </p:spPr>
        <p:txBody>
          <a:bodyPr vert="horz" lIns="91440" tIns="45720" rIns="91440" bIns="45720" rtlCol="0" anchor="b">
            <a:normAutofit fontScale="90000"/>
          </a:bodyPr>
          <a:lstStyle/>
          <a:p>
            <a:r>
              <a:rPr lang="en-US" sz="2800" dirty="0"/>
              <a:t>Démarche de </a:t>
            </a:r>
            <a:r>
              <a:rPr lang="en-US" sz="2800" dirty="0" err="1"/>
              <a:t>modèlisation</a:t>
            </a:r>
            <a:br>
              <a:rPr lang="en-US" sz="2800" dirty="0"/>
            </a:br>
            <a:r>
              <a:rPr lang="en-US" sz="2800" dirty="0" err="1"/>
              <a:t>Modèles</a:t>
            </a:r>
            <a:r>
              <a:rPr lang="en-US" sz="2800" dirty="0"/>
              <a:t> </a:t>
            </a:r>
            <a:br>
              <a:rPr lang="en-US" sz="2800" dirty="0"/>
            </a:br>
            <a:br>
              <a:rPr lang="en-US" sz="2800" dirty="0"/>
            </a:br>
            <a:br>
              <a:rPr lang="en-US" sz="2800" dirty="0"/>
            </a:br>
            <a:r>
              <a:rPr lang="en-US" sz="2800" dirty="0" err="1"/>
              <a:t>Calcul</a:t>
            </a:r>
            <a:r>
              <a:rPr lang="en-US" sz="2800" dirty="0"/>
              <a:t> du </a:t>
            </a:r>
            <a:r>
              <a:rPr lang="en-US" sz="2800" dirty="0" err="1"/>
              <a:t>seuil</a:t>
            </a:r>
            <a:r>
              <a:rPr lang="en-US" sz="2800" dirty="0"/>
              <a:t> de score </a:t>
            </a:r>
            <a:r>
              <a:rPr lang="en-US" sz="2800" dirty="0" err="1"/>
              <a:t>personnalisé</a:t>
            </a:r>
            <a:endParaRPr lang="en-US" sz="2800" dirty="0"/>
          </a:p>
        </p:txBody>
      </p:sp>
      <p:sp>
        <p:nvSpPr>
          <p:cNvPr id="4" name="Espace réservé du numéro de diapositive 3">
            <a:extLst>
              <a:ext uri="{FF2B5EF4-FFF2-40B4-BE49-F238E27FC236}">
                <a16:creationId xmlns:a16="http://schemas.microsoft.com/office/drawing/2014/main" id="{797EAFB5-9054-08AE-F60D-BCC61F9812FD}"/>
              </a:ext>
            </a:extLst>
          </p:cNvPr>
          <p:cNvSpPr>
            <a:spLocks noGrp="1"/>
          </p:cNvSpPr>
          <p:nvPr>
            <p:ph type="sldNum" sz="quarter" idx="12"/>
          </p:nvPr>
        </p:nvSpPr>
        <p:spPr>
          <a:xfrm>
            <a:off x="9896911" y="6309360"/>
            <a:ext cx="771089" cy="365125"/>
          </a:xfrm>
        </p:spPr>
        <p:txBody>
          <a:bodyPr vert="horz" lIns="91440" tIns="45720" rIns="91440" bIns="45720" rtlCol="0" anchor="ctr">
            <a:normAutofit/>
          </a:bodyPr>
          <a:lstStyle/>
          <a:p>
            <a:pPr defTabSz="914400">
              <a:spcAft>
                <a:spcPts val="600"/>
              </a:spcAft>
            </a:pPr>
            <a:fld id="{6D22F896-40B5-4ADD-8801-0D06FADFA095}" type="slidenum">
              <a:rPr lang="en-US"/>
              <a:pPr defTabSz="914400">
                <a:spcAft>
                  <a:spcPts val="600"/>
                </a:spcAft>
              </a:pPr>
              <a:t>14</a:t>
            </a:fld>
            <a:endParaRPr lang="en-US"/>
          </a:p>
        </p:txBody>
      </p:sp>
      <p:pic>
        <p:nvPicPr>
          <p:cNvPr id="8" name="Image 7" descr="Une image contenant texte, capture d’écran, Police, nombre&#10;&#10;Description générée automatiquement">
            <a:extLst>
              <a:ext uri="{FF2B5EF4-FFF2-40B4-BE49-F238E27FC236}">
                <a16:creationId xmlns:a16="http://schemas.microsoft.com/office/drawing/2014/main" id="{A5C1B29B-38DD-D41C-152C-3FFAE1CFCEE1}"/>
              </a:ext>
            </a:extLst>
          </p:cNvPr>
          <p:cNvPicPr>
            <a:picLocks noChangeAspect="1"/>
          </p:cNvPicPr>
          <p:nvPr/>
        </p:nvPicPr>
        <p:blipFill>
          <a:blip r:embed="rId3"/>
          <a:stretch>
            <a:fillRect/>
          </a:stretch>
        </p:blipFill>
        <p:spPr>
          <a:xfrm>
            <a:off x="1118988" y="1524725"/>
            <a:ext cx="2974328" cy="3801059"/>
          </a:xfrm>
          <a:prstGeom prst="rect">
            <a:avLst/>
          </a:prstGeom>
        </p:spPr>
      </p:pic>
      <p:pic>
        <p:nvPicPr>
          <p:cNvPr id="5" name="Image 4" descr="Une image contenant texte, capture d’écran, affichage, diagramme&#10;&#10;Description générée automatiquement">
            <a:extLst>
              <a:ext uri="{FF2B5EF4-FFF2-40B4-BE49-F238E27FC236}">
                <a16:creationId xmlns:a16="http://schemas.microsoft.com/office/drawing/2014/main" id="{5F8E4541-305A-4540-6632-7A667456C3CD}"/>
              </a:ext>
            </a:extLst>
          </p:cNvPr>
          <p:cNvPicPr>
            <a:picLocks noChangeAspect="1"/>
          </p:cNvPicPr>
          <p:nvPr/>
        </p:nvPicPr>
        <p:blipFill>
          <a:blip r:embed="rId4"/>
          <a:stretch>
            <a:fillRect/>
          </a:stretch>
        </p:blipFill>
        <p:spPr>
          <a:xfrm>
            <a:off x="4257042" y="2216934"/>
            <a:ext cx="2974328" cy="2416640"/>
          </a:xfrm>
          <a:prstGeom prst="rect">
            <a:avLst/>
          </a:prstGeom>
        </p:spPr>
      </p:pic>
    </p:spTree>
    <p:extLst>
      <p:ext uri="{BB962C8B-B14F-4D97-AF65-F5344CB8AC3E}">
        <p14:creationId xmlns:p14="http://schemas.microsoft.com/office/powerpoint/2010/main" val="37139170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973ABD2-6DC4-04FD-7AA3-8868D8AAF271}"/>
              </a:ext>
            </a:extLst>
          </p:cNvPr>
          <p:cNvSpPr>
            <a:spLocks noGrp="1"/>
          </p:cNvSpPr>
          <p:nvPr>
            <p:ph type="title"/>
          </p:nvPr>
        </p:nvSpPr>
        <p:spPr>
          <a:xfrm>
            <a:off x="8036041" y="618518"/>
            <a:ext cx="3281003" cy="1478570"/>
          </a:xfrm>
        </p:spPr>
        <p:txBody>
          <a:bodyPr vert="horz" lIns="91440" tIns="45720" rIns="91440" bIns="45720" rtlCol="0" anchor="b">
            <a:normAutofit/>
          </a:bodyPr>
          <a:lstStyle/>
          <a:p>
            <a:r>
              <a:rPr lang="en-US" sz="2800" dirty="0"/>
              <a:t>Démarche de </a:t>
            </a:r>
            <a:r>
              <a:rPr lang="en-US" sz="2800" dirty="0" err="1"/>
              <a:t>modèlisation</a:t>
            </a:r>
            <a:br>
              <a:rPr lang="en-US" sz="2800" dirty="0"/>
            </a:br>
            <a:r>
              <a:rPr lang="en-US" sz="2800" dirty="0" err="1"/>
              <a:t>choix</a:t>
            </a:r>
            <a:r>
              <a:rPr lang="en-US" sz="2800" dirty="0"/>
              <a:t> du </a:t>
            </a:r>
            <a:r>
              <a:rPr lang="en-US" sz="2800" dirty="0" err="1"/>
              <a:t>Modèle</a:t>
            </a:r>
            <a:endParaRPr lang="en-US" sz="2800" dirty="0"/>
          </a:p>
        </p:txBody>
      </p:sp>
      <p:sp>
        <p:nvSpPr>
          <p:cNvPr id="4" name="Espace réservé du numéro de diapositive 3">
            <a:extLst>
              <a:ext uri="{FF2B5EF4-FFF2-40B4-BE49-F238E27FC236}">
                <a16:creationId xmlns:a16="http://schemas.microsoft.com/office/drawing/2014/main" id="{A49BF31A-723C-EEE1-3142-E7A7FD31B16F}"/>
              </a:ext>
            </a:extLst>
          </p:cNvPr>
          <p:cNvSpPr>
            <a:spLocks noGrp="1"/>
          </p:cNvSpPr>
          <p:nvPr>
            <p:ph type="sldNum" sz="quarter" idx="12"/>
          </p:nvPr>
        </p:nvSpPr>
        <p:spPr>
          <a:xfrm>
            <a:off x="10276321" y="6309360"/>
            <a:ext cx="771089" cy="365125"/>
          </a:xfrm>
        </p:spPr>
        <p:txBody>
          <a:bodyPr vert="horz" lIns="91440" tIns="45720" rIns="91440" bIns="45720" rtlCol="0" anchor="ctr">
            <a:normAutofit/>
          </a:bodyPr>
          <a:lstStyle/>
          <a:p>
            <a:pPr>
              <a:spcAft>
                <a:spcPts val="600"/>
              </a:spcAft>
            </a:pPr>
            <a:fld id="{6D22F896-40B5-4ADD-8801-0D06FADFA095}" type="slidenum">
              <a:rPr lang="en-US" smtClean="0"/>
              <a:pPr>
                <a:spcAft>
                  <a:spcPts val="600"/>
                </a:spcAft>
              </a:pPr>
              <a:t>15</a:t>
            </a:fld>
            <a:endParaRPr lang="en-US"/>
          </a:p>
        </p:txBody>
      </p:sp>
      <p:pic>
        <p:nvPicPr>
          <p:cNvPr id="15" name="Image 14" descr="Une image contenant texte, capture d’écran, diagramme, Tracé&#10;&#10;Description générée automatiquement">
            <a:extLst>
              <a:ext uri="{FF2B5EF4-FFF2-40B4-BE49-F238E27FC236}">
                <a16:creationId xmlns:a16="http://schemas.microsoft.com/office/drawing/2014/main" id="{B8F6ED73-D82C-737C-B0E2-9A9B80265FD8}"/>
              </a:ext>
            </a:extLst>
          </p:cNvPr>
          <p:cNvPicPr>
            <a:picLocks noChangeAspect="1"/>
          </p:cNvPicPr>
          <p:nvPr/>
        </p:nvPicPr>
        <p:blipFill>
          <a:blip r:embed="rId3"/>
          <a:stretch>
            <a:fillRect/>
          </a:stretch>
        </p:blipFill>
        <p:spPr>
          <a:xfrm>
            <a:off x="1118988" y="1203924"/>
            <a:ext cx="2974328" cy="2074593"/>
          </a:xfrm>
          <a:prstGeom prst="rect">
            <a:avLst/>
          </a:prstGeom>
        </p:spPr>
      </p:pic>
      <p:pic>
        <p:nvPicPr>
          <p:cNvPr id="12" name="Image 11" descr="Une image contenant capture d’écran, diagramme, Tracé, ligne&#10;&#10;Description générée automatiquement">
            <a:extLst>
              <a:ext uri="{FF2B5EF4-FFF2-40B4-BE49-F238E27FC236}">
                <a16:creationId xmlns:a16="http://schemas.microsoft.com/office/drawing/2014/main" id="{0F7B6260-A905-B35D-616A-E194F0EE1AC5}"/>
              </a:ext>
            </a:extLst>
          </p:cNvPr>
          <p:cNvPicPr>
            <a:picLocks noChangeAspect="1"/>
          </p:cNvPicPr>
          <p:nvPr/>
        </p:nvPicPr>
        <p:blipFill>
          <a:blip r:embed="rId4"/>
          <a:stretch>
            <a:fillRect/>
          </a:stretch>
        </p:blipFill>
        <p:spPr>
          <a:xfrm>
            <a:off x="1118988" y="3743014"/>
            <a:ext cx="2974328" cy="1732545"/>
          </a:xfrm>
          <a:prstGeom prst="rect">
            <a:avLst/>
          </a:prstGeom>
        </p:spPr>
      </p:pic>
      <p:pic>
        <p:nvPicPr>
          <p:cNvPr id="9" name="Image 8" descr="Une image contenant texte, capture d’écran, Police, noir et blanc&#10;&#10;Description générée automatiquement">
            <a:extLst>
              <a:ext uri="{FF2B5EF4-FFF2-40B4-BE49-F238E27FC236}">
                <a16:creationId xmlns:a16="http://schemas.microsoft.com/office/drawing/2014/main" id="{1F340649-240E-7136-915C-BD8BE497158E}"/>
              </a:ext>
            </a:extLst>
          </p:cNvPr>
          <p:cNvPicPr>
            <a:picLocks noChangeAspect="1"/>
          </p:cNvPicPr>
          <p:nvPr/>
        </p:nvPicPr>
        <p:blipFill>
          <a:blip r:embed="rId5"/>
          <a:stretch>
            <a:fillRect/>
          </a:stretch>
        </p:blipFill>
        <p:spPr>
          <a:xfrm>
            <a:off x="4536944" y="1137621"/>
            <a:ext cx="2414523" cy="4577297"/>
          </a:xfrm>
          <a:prstGeom prst="rect">
            <a:avLst/>
          </a:prstGeom>
        </p:spPr>
      </p:pic>
      <p:sp>
        <p:nvSpPr>
          <p:cNvPr id="71" name="ZoneTexte 70">
            <a:extLst>
              <a:ext uri="{FF2B5EF4-FFF2-40B4-BE49-F238E27FC236}">
                <a16:creationId xmlns:a16="http://schemas.microsoft.com/office/drawing/2014/main" id="{E33F3F6E-7F95-6B51-7AED-3643F6A34EE2}"/>
              </a:ext>
            </a:extLst>
          </p:cNvPr>
          <p:cNvSpPr txBox="1"/>
          <p:nvPr/>
        </p:nvSpPr>
        <p:spPr>
          <a:xfrm>
            <a:off x="8036040" y="2249487"/>
            <a:ext cx="3799401" cy="3541714"/>
          </a:xfrm>
          <a:prstGeom prst="rect">
            <a:avLst/>
          </a:prstGeom>
        </p:spPr>
        <p:txBody>
          <a:bodyPr vert="horz" lIns="91440" tIns="45720" rIns="91440" bIns="45720" rtlCol="0">
            <a:normAutofit/>
          </a:bodyPr>
          <a:lstStyle/>
          <a:p>
            <a:pPr defTabSz="914400">
              <a:lnSpc>
                <a:spcPct val="110000"/>
              </a:lnSpc>
              <a:spcAft>
                <a:spcPts val="600"/>
              </a:spcAft>
              <a:buSzPct val="125000"/>
            </a:pPr>
            <a:r>
              <a:rPr lang="en-US" sz="1000" b="1" dirty="0" err="1">
                <a:effectLst/>
                <a:latin typeface="Calibri" panose="020F0502020204030204" pitchFamily="34" charset="0"/>
                <a:cs typeface="Calibri" panose="020F0502020204030204" pitchFamily="34" charset="0"/>
              </a:rPr>
              <a:t>LinearSVC</a:t>
            </a:r>
            <a:r>
              <a:rPr lang="en-US" sz="1000" b="1" dirty="0">
                <a:effectLst/>
                <a:latin typeface="Calibri" panose="020F0502020204030204" pitchFamily="34" charset="0"/>
                <a:cs typeface="Calibri" panose="020F0502020204030204" pitchFamily="34" charset="0"/>
              </a:rPr>
              <a:t>:</a:t>
            </a:r>
            <a:r>
              <a:rPr lang="en-US" sz="1000" b="0" dirty="0">
                <a:effectLst/>
                <a:latin typeface="Calibri" panose="020F0502020204030204" pitchFamily="34" charset="0"/>
                <a:cs typeface="Calibri" panose="020F0502020204030204" pitchFamily="34" charset="0"/>
              </a:rPr>
              <a:t> rappel </a:t>
            </a:r>
            <a:r>
              <a:rPr lang="en-US" sz="1000" b="0" dirty="0" err="1">
                <a:effectLst/>
                <a:latin typeface="Calibri" panose="020F0502020204030204" pitchFamily="34" charset="0"/>
                <a:cs typeface="Calibri" panose="020F0502020204030204" pitchFamily="34" charset="0"/>
              </a:rPr>
              <a:t>élevé</a:t>
            </a:r>
            <a:r>
              <a:rPr lang="en-US" sz="1000" b="0" dirty="0">
                <a:effectLst/>
                <a:latin typeface="Calibri" panose="020F0502020204030204" pitchFamily="34" charset="0"/>
                <a:cs typeface="Calibri" panose="020F0502020204030204" pitchFamily="34" charset="0"/>
              </a:rPr>
              <a:t> </a:t>
            </a:r>
            <a:r>
              <a:rPr lang="en-US" sz="1000" b="0" dirty="0" err="1">
                <a:effectLst/>
                <a:latin typeface="Calibri" panose="020F0502020204030204" pitchFamily="34" charset="0"/>
                <a:cs typeface="Calibri" panose="020F0502020204030204" pitchFamily="34" charset="0"/>
              </a:rPr>
              <a:t>mais</a:t>
            </a:r>
            <a:r>
              <a:rPr lang="en-US" sz="1000" b="0" dirty="0">
                <a:effectLst/>
                <a:latin typeface="Calibri" panose="020F0502020204030204" pitchFamily="34" charset="0"/>
                <a:cs typeface="Calibri" panose="020F0502020204030204" pitchFamily="34" charset="0"/>
              </a:rPr>
              <a:t> </a:t>
            </a:r>
            <a:r>
              <a:rPr lang="en-US" sz="1000" b="0" dirty="0" err="1">
                <a:effectLst/>
                <a:latin typeface="Calibri" panose="020F0502020204030204" pitchFamily="34" charset="0"/>
                <a:cs typeface="Calibri" panose="020F0502020204030204" pitchFamily="34" charset="0"/>
              </a:rPr>
              <a:t>précision</a:t>
            </a:r>
            <a:r>
              <a:rPr lang="en-US" sz="1000" b="0" dirty="0">
                <a:effectLst/>
                <a:latin typeface="Calibri" panose="020F0502020204030204" pitchFamily="34" charset="0"/>
                <a:cs typeface="Calibri" panose="020F0502020204030204" pitchFamily="34" charset="0"/>
              </a:rPr>
              <a:t> très </a:t>
            </a:r>
            <a:r>
              <a:rPr lang="en-US" sz="1000" b="0" dirty="0" err="1">
                <a:effectLst/>
                <a:latin typeface="Calibri" panose="020F0502020204030204" pitchFamily="34" charset="0"/>
                <a:cs typeface="Calibri" panose="020F0502020204030204" pitchFamily="34" charset="0"/>
              </a:rPr>
              <a:t>faible</a:t>
            </a:r>
            <a:r>
              <a:rPr lang="en-US" sz="1000" b="0" dirty="0">
                <a:effectLst/>
                <a:latin typeface="Calibri" panose="020F0502020204030204" pitchFamily="34" charset="0"/>
                <a:cs typeface="Calibri" panose="020F0502020204030204" pitchFamily="34" charset="0"/>
              </a:rPr>
              <a:t>. </a:t>
            </a:r>
            <a:r>
              <a:rPr lang="en-US" sz="1000" b="0" dirty="0" err="1">
                <a:effectLst/>
                <a:latin typeface="Calibri" panose="020F0502020204030204" pitchFamily="34" charset="0"/>
                <a:cs typeface="Calibri" panose="020F0502020204030204" pitchFamily="34" charset="0"/>
              </a:rPr>
              <a:t>Cela</a:t>
            </a:r>
            <a:r>
              <a:rPr lang="en-US" sz="1000" b="0" dirty="0">
                <a:effectLst/>
                <a:latin typeface="Calibri" panose="020F0502020204030204" pitchFamily="34" charset="0"/>
                <a:cs typeface="Calibri" panose="020F0502020204030204" pitchFamily="34" charset="0"/>
              </a:rPr>
              <a:t> </a:t>
            </a:r>
            <a:r>
              <a:rPr lang="en-US" sz="1000" b="0" dirty="0" err="1">
                <a:effectLst/>
                <a:latin typeface="Calibri" panose="020F0502020204030204" pitchFamily="34" charset="0"/>
                <a:cs typeface="Calibri" panose="020F0502020204030204" pitchFamily="34" charset="0"/>
              </a:rPr>
              <a:t>signifie</a:t>
            </a:r>
            <a:r>
              <a:rPr lang="en-US" sz="1000" b="0" dirty="0">
                <a:effectLst/>
                <a:latin typeface="Calibri" panose="020F0502020204030204" pitchFamily="34" charset="0"/>
                <a:cs typeface="Calibri" panose="020F0502020204030204" pitchFamily="34" charset="0"/>
              </a:rPr>
              <a:t> </a:t>
            </a:r>
            <a:r>
              <a:rPr lang="en-US" sz="1000" b="0" dirty="0" err="1">
                <a:effectLst/>
                <a:latin typeface="Calibri" panose="020F0502020204030204" pitchFamily="34" charset="0"/>
                <a:cs typeface="Calibri" panose="020F0502020204030204" pitchFamily="34" charset="0"/>
              </a:rPr>
              <a:t>qu'il</a:t>
            </a:r>
            <a:r>
              <a:rPr lang="en-US" sz="1000" b="0" dirty="0">
                <a:effectLst/>
                <a:latin typeface="Calibri" panose="020F0502020204030204" pitchFamily="34" charset="0"/>
                <a:cs typeface="Calibri" panose="020F0502020204030204" pitchFamily="34" charset="0"/>
              </a:rPr>
              <a:t> </a:t>
            </a:r>
            <a:r>
              <a:rPr lang="en-US" sz="1000" b="0" dirty="0" err="1">
                <a:effectLst/>
                <a:latin typeface="Calibri" panose="020F0502020204030204" pitchFamily="34" charset="0"/>
                <a:cs typeface="Calibri" panose="020F0502020204030204" pitchFamily="34" charset="0"/>
              </a:rPr>
              <a:t>est</a:t>
            </a:r>
            <a:r>
              <a:rPr lang="en-US" sz="1000" b="0" dirty="0">
                <a:effectLst/>
                <a:latin typeface="Calibri" panose="020F0502020204030204" pitchFamily="34" charset="0"/>
                <a:cs typeface="Calibri" panose="020F0502020204030204" pitchFamily="34" charset="0"/>
              </a:rPr>
              <a:t> bon pour identifier les </a:t>
            </a:r>
            <a:r>
              <a:rPr lang="en-US" sz="1000" b="0" dirty="0" err="1">
                <a:effectLst/>
                <a:latin typeface="Calibri" panose="020F0502020204030204" pitchFamily="34" charset="0"/>
                <a:cs typeface="Calibri" panose="020F0502020204030204" pitchFamily="34" charset="0"/>
              </a:rPr>
              <a:t>vrais</a:t>
            </a:r>
            <a:r>
              <a:rPr lang="en-US" sz="1000" b="0" dirty="0">
                <a:effectLst/>
                <a:latin typeface="Calibri" panose="020F0502020204030204" pitchFamily="34" charset="0"/>
                <a:cs typeface="Calibri" panose="020F0502020204030204" pitchFamily="34" charset="0"/>
              </a:rPr>
              <a:t> </a:t>
            </a:r>
            <a:r>
              <a:rPr lang="en-US" sz="1000" b="0" dirty="0" err="1">
                <a:effectLst/>
                <a:latin typeface="Calibri" panose="020F0502020204030204" pitchFamily="34" charset="0"/>
                <a:cs typeface="Calibri" panose="020F0502020204030204" pitchFamily="34" charset="0"/>
              </a:rPr>
              <a:t>positifs</a:t>
            </a:r>
            <a:r>
              <a:rPr lang="en-US" sz="1000" b="0" dirty="0">
                <a:effectLst/>
                <a:latin typeface="Calibri" panose="020F0502020204030204" pitchFamily="34" charset="0"/>
                <a:cs typeface="Calibri" panose="020F0502020204030204" pitchFamily="34" charset="0"/>
              </a:rPr>
              <a:t> </a:t>
            </a:r>
            <a:r>
              <a:rPr lang="en-US" sz="1000" b="0" dirty="0" err="1">
                <a:effectLst/>
                <a:latin typeface="Calibri" panose="020F0502020204030204" pitchFamily="34" charset="0"/>
                <a:cs typeface="Calibri" panose="020F0502020204030204" pitchFamily="34" charset="0"/>
              </a:rPr>
              <a:t>mais</a:t>
            </a:r>
            <a:r>
              <a:rPr lang="en-US" sz="1000" b="0" dirty="0">
                <a:effectLst/>
                <a:latin typeface="Calibri" panose="020F0502020204030204" pitchFamily="34" charset="0"/>
                <a:cs typeface="Calibri" panose="020F0502020204030204" pitchFamily="34" charset="0"/>
              </a:rPr>
              <a:t> </a:t>
            </a:r>
            <a:r>
              <a:rPr lang="en-US" sz="1000" b="0" dirty="0" err="1">
                <a:effectLst/>
                <a:latin typeface="Calibri" panose="020F0502020204030204" pitchFamily="34" charset="0"/>
                <a:cs typeface="Calibri" panose="020F0502020204030204" pitchFamily="34" charset="0"/>
              </a:rPr>
              <a:t>génère</a:t>
            </a:r>
            <a:r>
              <a:rPr lang="en-US" sz="1000" b="0" dirty="0">
                <a:effectLst/>
                <a:latin typeface="Calibri" panose="020F0502020204030204" pitchFamily="34" charset="0"/>
                <a:cs typeface="Calibri" panose="020F0502020204030204" pitchFamily="34" charset="0"/>
              </a:rPr>
              <a:t> beaucoup de faux </a:t>
            </a:r>
            <a:r>
              <a:rPr lang="en-US" sz="1000" b="0" dirty="0" err="1">
                <a:effectLst/>
                <a:latin typeface="Calibri" panose="020F0502020204030204" pitchFamily="34" charset="0"/>
                <a:cs typeface="Calibri" panose="020F0502020204030204" pitchFamily="34" charset="0"/>
              </a:rPr>
              <a:t>positifs</a:t>
            </a:r>
            <a:r>
              <a:rPr lang="en-US" sz="1000" b="0" dirty="0">
                <a:effectLst/>
                <a:latin typeface="Calibri" panose="020F0502020204030204" pitchFamily="34" charset="0"/>
                <a:cs typeface="Calibri" panose="020F0502020204030204" pitchFamily="34" charset="0"/>
              </a:rPr>
              <a:t>. Score F2 </a:t>
            </a:r>
            <a:r>
              <a:rPr lang="en-US" sz="1000" b="0" dirty="0" err="1">
                <a:effectLst/>
                <a:latin typeface="Calibri" panose="020F0502020204030204" pitchFamily="34" charset="0"/>
                <a:cs typeface="Calibri" panose="020F0502020204030204" pitchFamily="34" charset="0"/>
              </a:rPr>
              <a:t>donne</a:t>
            </a:r>
            <a:r>
              <a:rPr lang="en-US" sz="1000" b="0" dirty="0">
                <a:effectLst/>
                <a:latin typeface="Calibri" panose="020F0502020204030204" pitchFamily="34" charset="0"/>
                <a:cs typeface="Calibri" panose="020F0502020204030204" pitchFamily="34" charset="0"/>
              </a:rPr>
              <a:t> plus de </a:t>
            </a:r>
            <a:r>
              <a:rPr lang="en-US" sz="1000" b="0" dirty="0" err="1">
                <a:effectLst/>
                <a:latin typeface="Calibri" panose="020F0502020204030204" pitchFamily="34" charset="0"/>
                <a:cs typeface="Calibri" panose="020F0502020204030204" pitchFamily="34" charset="0"/>
              </a:rPr>
              <a:t>poids</a:t>
            </a:r>
            <a:r>
              <a:rPr lang="en-US" sz="1000" b="0" dirty="0">
                <a:effectLst/>
                <a:latin typeface="Calibri" panose="020F0502020204030204" pitchFamily="34" charset="0"/>
                <a:cs typeface="Calibri" panose="020F0502020204030204" pitchFamily="34" charset="0"/>
              </a:rPr>
              <a:t> au rappel,  le plus bas </a:t>
            </a:r>
            <a:r>
              <a:rPr lang="en-US" sz="1000" b="0" dirty="0" err="1">
                <a:effectLst/>
                <a:latin typeface="Calibri" panose="020F0502020204030204" pitchFamily="34" charset="0"/>
                <a:cs typeface="Calibri" panose="020F0502020204030204" pitchFamily="34" charset="0"/>
              </a:rPr>
              <a:t>parmi</a:t>
            </a:r>
            <a:r>
              <a:rPr lang="en-US" sz="1000" b="0" dirty="0">
                <a:effectLst/>
                <a:latin typeface="Calibri" panose="020F0502020204030204" pitchFamily="34" charset="0"/>
                <a:cs typeface="Calibri" panose="020F0502020204030204" pitchFamily="34" charset="0"/>
              </a:rPr>
              <a:t> les </a:t>
            </a:r>
            <a:r>
              <a:rPr lang="en-US" sz="1000" b="0" dirty="0" err="1">
                <a:effectLst/>
                <a:latin typeface="Calibri" panose="020F0502020204030204" pitchFamily="34" charset="0"/>
                <a:cs typeface="Calibri" panose="020F0502020204030204" pitchFamily="34" charset="0"/>
              </a:rPr>
              <a:t>modèles</a:t>
            </a:r>
            <a:r>
              <a:rPr lang="en-US" sz="1000" b="0" dirty="0">
                <a:effectLst/>
                <a:latin typeface="Calibri" panose="020F0502020204030204" pitchFamily="34" charset="0"/>
                <a:cs typeface="Calibri" panose="020F0502020204030204" pitchFamily="34" charset="0"/>
              </a:rPr>
              <a:t>.</a:t>
            </a:r>
          </a:p>
          <a:p>
            <a:pPr defTabSz="914400">
              <a:lnSpc>
                <a:spcPct val="110000"/>
              </a:lnSpc>
              <a:spcAft>
                <a:spcPts val="600"/>
              </a:spcAft>
              <a:buSzPct val="125000"/>
            </a:pPr>
            <a:r>
              <a:rPr lang="en-US" sz="1000" b="1" dirty="0">
                <a:effectLst/>
                <a:latin typeface="Calibri" panose="020F0502020204030204" pitchFamily="34" charset="0"/>
                <a:cs typeface="Calibri" panose="020F0502020204030204" pitchFamily="34" charset="0"/>
              </a:rPr>
              <a:t>Random Forest: </a:t>
            </a:r>
            <a:r>
              <a:rPr lang="en-US" sz="1000" b="0" dirty="0" err="1">
                <a:effectLst/>
                <a:latin typeface="Calibri" panose="020F0502020204030204" pitchFamily="34" charset="0"/>
                <a:cs typeface="Calibri" panose="020F0502020204030204" pitchFamily="34" charset="0"/>
              </a:rPr>
              <a:t>précision</a:t>
            </a:r>
            <a:r>
              <a:rPr lang="en-US" sz="1000" b="0" dirty="0">
                <a:effectLst/>
                <a:latin typeface="Calibri" panose="020F0502020204030204" pitchFamily="34" charset="0"/>
                <a:cs typeface="Calibri" panose="020F0502020204030204" pitchFamily="34" charset="0"/>
              </a:rPr>
              <a:t> et un rappel </a:t>
            </a:r>
            <a:r>
              <a:rPr lang="en-US" sz="1000" b="0" dirty="0" err="1">
                <a:effectLst/>
                <a:latin typeface="Calibri" panose="020F0502020204030204" pitchFamily="34" charset="0"/>
                <a:cs typeface="Calibri" panose="020F0502020204030204" pitchFamily="34" charset="0"/>
              </a:rPr>
              <a:t>relativement</a:t>
            </a:r>
            <a:r>
              <a:rPr lang="en-US" sz="1000" b="0" dirty="0">
                <a:effectLst/>
                <a:latin typeface="Calibri" panose="020F0502020204030204" pitchFamily="34" charset="0"/>
                <a:cs typeface="Calibri" panose="020F0502020204030204" pitchFamily="34" charset="0"/>
              </a:rPr>
              <a:t> bas, </a:t>
            </a:r>
            <a:r>
              <a:rPr lang="en-US" sz="1000" b="0" dirty="0" err="1">
                <a:effectLst/>
                <a:latin typeface="Calibri" panose="020F0502020204030204" pitchFamily="34" charset="0"/>
                <a:cs typeface="Calibri" panose="020F0502020204030204" pitchFamily="34" charset="0"/>
              </a:rPr>
              <a:t>mais</a:t>
            </a:r>
            <a:r>
              <a:rPr lang="en-US" sz="1000" b="0" dirty="0">
                <a:effectLst/>
                <a:latin typeface="Calibri" panose="020F0502020204030204" pitchFamily="34" charset="0"/>
                <a:cs typeface="Calibri" panose="020F0502020204030204" pitchFamily="34" charset="0"/>
              </a:rPr>
              <a:t> </a:t>
            </a:r>
            <a:r>
              <a:rPr lang="en-US" sz="1000" b="0" dirty="0" err="1">
                <a:effectLst/>
                <a:latin typeface="Calibri" panose="020F0502020204030204" pitchFamily="34" charset="0"/>
                <a:cs typeface="Calibri" panose="020F0502020204030204" pitchFamily="34" charset="0"/>
              </a:rPr>
              <a:t>excellente</a:t>
            </a:r>
            <a:r>
              <a:rPr lang="en-US" sz="1000" b="0" dirty="0">
                <a:effectLst/>
                <a:latin typeface="Calibri" panose="020F0502020204030204" pitchFamily="34" charset="0"/>
                <a:cs typeface="Calibri" panose="020F0502020204030204" pitchFamily="34" charset="0"/>
              </a:rPr>
              <a:t> exactitude. F2 plus </a:t>
            </a:r>
            <a:r>
              <a:rPr lang="en-US" sz="1000" b="0" dirty="0" err="1">
                <a:effectLst/>
                <a:latin typeface="Calibri" panose="020F0502020204030204" pitchFamily="34" charset="0"/>
                <a:cs typeface="Calibri" panose="020F0502020204030204" pitchFamily="34" charset="0"/>
              </a:rPr>
              <a:t>élevé</a:t>
            </a:r>
            <a:r>
              <a:rPr lang="en-US" sz="1000" b="0" dirty="0">
                <a:effectLst/>
                <a:latin typeface="Calibri" panose="020F0502020204030204" pitchFamily="34" charset="0"/>
                <a:cs typeface="Calibri" panose="020F0502020204030204" pitchFamily="34" charset="0"/>
              </a:rPr>
              <a:t> </a:t>
            </a:r>
            <a:r>
              <a:rPr lang="en-US" sz="1000" b="0" dirty="0" err="1">
                <a:effectLst/>
                <a:latin typeface="Calibri" panose="020F0502020204030204" pitchFamily="34" charset="0"/>
                <a:cs typeface="Calibri" panose="020F0502020204030204" pitchFamily="34" charset="0"/>
              </a:rPr>
              <a:t>parmi</a:t>
            </a:r>
            <a:r>
              <a:rPr lang="en-US" sz="1000" b="0" dirty="0">
                <a:effectLst/>
                <a:latin typeface="Calibri" panose="020F0502020204030204" pitchFamily="34" charset="0"/>
                <a:cs typeface="Calibri" panose="020F0502020204030204" pitchFamily="34" charset="0"/>
              </a:rPr>
              <a:t> les </a:t>
            </a:r>
            <a:r>
              <a:rPr lang="en-US" sz="1000" b="0" dirty="0" err="1">
                <a:effectLst/>
                <a:latin typeface="Calibri" panose="020F0502020204030204" pitchFamily="34" charset="0"/>
                <a:cs typeface="Calibri" panose="020F0502020204030204" pitchFamily="34" charset="0"/>
              </a:rPr>
              <a:t>modèles</a:t>
            </a:r>
            <a:r>
              <a:rPr lang="en-US" sz="1000" b="0" dirty="0">
                <a:effectLst/>
                <a:latin typeface="Calibri" panose="020F0502020204030204" pitchFamily="34" charset="0"/>
                <a:cs typeface="Calibri" panose="020F0502020204030204" pitchFamily="34" charset="0"/>
              </a:rPr>
              <a:t>, </a:t>
            </a:r>
            <a:r>
              <a:rPr lang="en-US" sz="1000" dirty="0">
                <a:latin typeface="Calibri" panose="020F0502020204030204" pitchFamily="34" charset="0"/>
                <a:cs typeface="Calibri" panose="020F0502020204030204" pitchFamily="34" charset="0"/>
              </a:rPr>
              <a:t>il </a:t>
            </a:r>
            <a:r>
              <a:rPr lang="en-US" sz="1000" b="0" dirty="0" err="1">
                <a:effectLst/>
                <a:latin typeface="Calibri" panose="020F0502020204030204" pitchFamily="34" charset="0"/>
                <a:cs typeface="Calibri" panose="020F0502020204030204" pitchFamily="34" charset="0"/>
              </a:rPr>
              <a:t>équilibre</a:t>
            </a:r>
            <a:r>
              <a:rPr lang="en-US" sz="1000" b="0" dirty="0">
                <a:effectLst/>
                <a:latin typeface="Calibri" panose="020F0502020204030204" pitchFamily="34" charset="0"/>
                <a:cs typeface="Calibri" panose="020F0502020204030204" pitchFamily="34" charset="0"/>
              </a:rPr>
              <a:t> bien le rappel et la </a:t>
            </a:r>
            <a:r>
              <a:rPr lang="en-US" sz="1000" b="0" dirty="0" err="1">
                <a:effectLst/>
                <a:latin typeface="Calibri" panose="020F0502020204030204" pitchFamily="34" charset="0"/>
                <a:cs typeface="Calibri" panose="020F0502020204030204" pitchFamily="34" charset="0"/>
              </a:rPr>
              <a:t>précision</a:t>
            </a:r>
            <a:r>
              <a:rPr lang="en-US" sz="1000" b="0" dirty="0">
                <a:effectLst/>
                <a:latin typeface="Calibri" panose="020F0502020204030204" pitchFamily="34" charset="0"/>
                <a:cs typeface="Calibri" panose="020F0502020204030204" pitchFamily="34" charset="0"/>
              </a:rPr>
              <a:t>.</a:t>
            </a:r>
          </a:p>
          <a:p>
            <a:pPr defTabSz="914400">
              <a:lnSpc>
                <a:spcPct val="110000"/>
              </a:lnSpc>
              <a:spcAft>
                <a:spcPts val="600"/>
              </a:spcAft>
              <a:buSzPct val="125000"/>
            </a:pPr>
            <a:r>
              <a:rPr lang="en-US" sz="1000" b="1" dirty="0" err="1">
                <a:effectLst/>
                <a:latin typeface="Calibri" panose="020F0502020204030204" pitchFamily="34" charset="0"/>
                <a:cs typeface="Calibri" panose="020F0502020204030204" pitchFamily="34" charset="0"/>
              </a:rPr>
              <a:t>XGBoost</a:t>
            </a:r>
            <a:r>
              <a:rPr lang="en-US" sz="1000" b="1" dirty="0">
                <a:effectLst/>
                <a:latin typeface="Calibri" panose="020F0502020204030204" pitchFamily="34" charset="0"/>
                <a:cs typeface="Calibri" panose="020F0502020204030204" pitchFamily="34" charset="0"/>
              </a:rPr>
              <a:t>:</a:t>
            </a:r>
            <a:r>
              <a:rPr lang="en-US" sz="1000" b="0" dirty="0">
                <a:effectLst/>
                <a:latin typeface="Calibri" panose="020F0502020204030204" pitchFamily="34" charset="0"/>
                <a:cs typeface="Calibri" panose="020F0502020204030204" pitchFamily="34" charset="0"/>
              </a:rPr>
              <a:t> rappel </a:t>
            </a:r>
            <a:r>
              <a:rPr lang="en-US" sz="1000" b="0" dirty="0" err="1">
                <a:effectLst/>
                <a:latin typeface="Calibri" panose="020F0502020204030204" pitchFamily="34" charset="0"/>
                <a:cs typeface="Calibri" panose="020F0502020204030204" pitchFamily="34" charset="0"/>
              </a:rPr>
              <a:t>élevé</a:t>
            </a:r>
            <a:r>
              <a:rPr lang="en-US" sz="1000" b="0" dirty="0">
                <a:effectLst/>
                <a:latin typeface="Calibri" panose="020F0502020204030204" pitchFamily="34" charset="0"/>
                <a:cs typeface="Calibri" panose="020F0502020204030204" pitchFamily="34" charset="0"/>
              </a:rPr>
              <a:t> </a:t>
            </a:r>
            <a:r>
              <a:rPr lang="en-US" sz="1000" b="0" dirty="0" err="1">
                <a:effectLst/>
                <a:latin typeface="Calibri" panose="020F0502020204030204" pitchFamily="34" charset="0"/>
                <a:cs typeface="Calibri" panose="020F0502020204030204" pitchFamily="34" charset="0"/>
              </a:rPr>
              <a:t>précision</a:t>
            </a:r>
            <a:r>
              <a:rPr lang="en-US" sz="1000" b="0" dirty="0">
                <a:effectLst/>
                <a:latin typeface="Calibri" panose="020F0502020204030204" pitchFamily="34" charset="0"/>
                <a:cs typeface="Calibri" panose="020F0502020204030204" pitchFamily="34" charset="0"/>
              </a:rPr>
              <a:t> </a:t>
            </a:r>
            <a:r>
              <a:rPr lang="en-US" sz="1000" b="0" dirty="0" err="1">
                <a:effectLst/>
                <a:latin typeface="Calibri" panose="020F0502020204030204" pitchFamily="34" charset="0"/>
                <a:cs typeface="Calibri" panose="020F0502020204030204" pitchFamily="34" charset="0"/>
              </a:rPr>
              <a:t>faible</a:t>
            </a:r>
            <a:r>
              <a:rPr lang="en-US" sz="1000" b="0" dirty="0">
                <a:effectLst/>
                <a:latin typeface="Calibri" panose="020F0502020204030204" pitchFamily="34" charset="0"/>
                <a:cs typeface="Calibri" panose="020F0502020204030204" pitchFamily="34" charset="0"/>
              </a:rPr>
              <a:t>, </a:t>
            </a:r>
            <a:r>
              <a:rPr lang="en-US" sz="1000" b="0" dirty="0" err="1">
                <a:effectLst/>
                <a:latin typeface="Calibri" panose="020F0502020204030204" pitchFamily="34" charset="0"/>
                <a:cs typeface="Calibri" panose="020F0502020204030204" pitchFamily="34" charset="0"/>
              </a:rPr>
              <a:t>similaire</a:t>
            </a:r>
            <a:r>
              <a:rPr lang="en-US" sz="1000" b="0" dirty="0">
                <a:effectLst/>
                <a:latin typeface="Calibri" panose="020F0502020204030204" pitchFamily="34" charset="0"/>
                <a:cs typeface="Calibri" panose="020F0502020204030204" pitchFamily="34" charset="0"/>
              </a:rPr>
              <a:t> </a:t>
            </a:r>
            <a:r>
              <a:rPr lang="en-US" sz="1000" b="0" dirty="0" err="1">
                <a:effectLst/>
                <a:latin typeface="Calibri" panose="020F0502020204030204" pitchFamily="34" charset="0"/>
                <a:cs typeface="Calibri" panose="020F0502020204030204" pitchFamily="34" charset="0"/>
              </a:rPr>
              <a:t>à</a:t>
            </a:r>
            <a:r>
              <a:rPr lang="en-US" sz="1000" b="0" dirty="0">
                <a:effectLst/>
                <a:latin typeface="Calibri" panose="020F0502020204030204" pitchFamily="34" charset="0"/>
                <a:cs typeface="Calibri" panose="020F0502020204030204" pitchFamily="34" charset="0"/>
              </a:rPr>
              <a:t> </a:t>
            </a:r>
            <a:r>
              <a:rPr lang="en-US" sz="1000" b="0" dirty="0" err="1">
                <a:effectLst/>
                <a:latin typeface="Calibri" panose="020F0502020204030204" pitchFamily="34" charset="0"/>
                <a:cs typeface="Calibri" panose="020F0502020204030204" pitchFamily="34" charset="0"/>
              </a:rPr>
              <a:t>LinearSVC</a:t>
            </a:r>
            <a:r>
              <a:rPr lang="en-US" sz="1000" b="0" dirty="0">
                <a:effectLst/>
                <a:latin typeface="Calibri" panose="020F0502020204030204" pitchFamily="34" charset="0"/>
                <a:cs typeface="Calibri" panose="020F0502020204030204" pitchFamily="34" charset="0"/>
              </a:rPr>
              <a:t>. F2 bas.</a:t>
            </a:r>
          </a:p>
          <a:p>
            <a:pPr defTabSz="914400">
              <a:lnSpc>
                <a:spcPct val="110000"/>
              </a:lnSpc>
              <a:spcAft>
                <a:spcPts val="600"/>
              </a:spcAft>
              <a:buSzPct val="125000"/>
            </a:pPr>
            <a:r>
              <a:rPr lang="en-US" sz="1000" b="1" dirty="0">
                <a:effectLst/>
                <a:latin typeface="Calibri" panose="020F0502020204030204" pitchFamily="34" charset="0"/>
                <a:cs typeface="Calibri" panose="020F0502020204030204" pitchFamily="34" charset="0"/>
              </a:rPr>
              <a:t>Light GBM: </a:t>
            </a:r>
            <a:r>
              <a:rPr lang="en-US" sz="1000" b="0" dirty="0" err="1">
                <a:effectLst/>
                <a:latin typeface="Calibri" panose="020F0502020204030204" pitchFamily="34" charset="0"/>
                <a:cs typeface="Calibri" panose="020F0502020204030204" pitchFamily="34" charset="0"/>
              </a:rPr>
              <a:t>excellente</a:t>
            </a:r>
            <a:r>
              <a:rPr lang="en-US" sz="1000" b="0" dirty="0">
                <a:effectLst/>
                <a:latin typeface="Calibri" panose="020F0502020204030204" pitchFamily="34" charset="0"/>
                <a:cs typeface="Calibri" panose="020F0502020204030204" pitchFamily="34" charset="0"/>
              </a:rPr>
              <a:t> </a:t>
            </a:r>
            <a:r>
              <a:rPr lang="en-US" sz="1000" b="0" dirty="0" err="1">
                <a:effectLst/>
                <a:latin typeface="Calibri" panose="020F0502020204030204" pitchFamily="34" charset="0"/>
                <a:cs typeface="Calibri" panose="020F0502020204030204" pitchFamily="34" charset="0"/>
              </a:rPr>
              <a:t>précision</a:t>
            </a:r>
            <a:r>
              <a:rPr lang="en-US" sz="1000" b="0" dirty="0">
                <a:effectLst/>
                <a:latin typeface="Calibri" panose="020F0502020204030204" pitchFamily="34" charset="0"/>
                <a:cs typeface="Calibri" panose="020F0502020204030204" pitchFamily="34" charset="0"/>
              </a:rPr>
              <a:t>, très </a:t>
            </a:r>
            <a:r>
              <a:rPr lang="en-US" sz="1000" b="0" dirty="0" err="1">
                <a:effectLst/>
                <a:latin typeface="Calibri" panose="020F0502020204030204" pitchFamily="34" charset="0"/>
                <a:cs typeface="Calibri" panose="020F0502020204030204" pitchFamily="34" charset="0"/>
              </a:rPr>
              <a:t>faible</a:t>
            </a:r>
            <a:r>
              <a:rPr lang="en-US" sz="1000" b="0" dirty="0">
                <a:effectLst/>
                <a:latin typeface="Calibri" panose="020F0502020204030204" pitchFamily="34" charset="0"/>
                <a:cs typeface="Calibri" panose="020F0502020204030204" pitchFamily="34" charset="0"/>
              </a:rPr>
              <a:t> rappel. F2 le plus </a:t>
            </a:r>
            <a:r>
              <a:rPr lang="en-US" sz="1000" b="0" dirty="0" err="1">
                <a:effectLst/>
                <a:latin typeface="Calibri" panose="020F0502020204030204" pitchFamily="34" charset="0"/>
                <a:cs typeface="Calibri" panose="020F0502020204030204" pitchFamily="34" charset="0"/>
              </a:rPr>
              <a:t>élevé</a:t>
            </a:r>
            <a:r>
              <a:rPr lang="en-US" sz="1000" b="0" dirty="0">
                <a:effectLst/>
                <a:latin typeface="Calibri" panose="020F0502020204030204" pitchFamily="34" charset="0"/>
                <a:cs typeface="Calibri" panose="020F0502020204030204" pitchFamily="34" charset="0"/>
              </a:rPr>
              <a:t>, bon </a:t>
            </a:r>
            <a:r>
              <a:rPr lang="en-US" sz="1000" b="0" dirty="0" err="1">
                <a:effectLst/>
                <a:latin typeface="Calibri" panose="020F0502020204030204" pitchFamily="34" charset="0"/>
                <a:cs typeface="Calibri" panose="020F0502020204030204" pitchFamily="34" charset="0"/>
              </a:rPr>
              <a:t>équilibre</a:t>
            </a:r>
            <a:r>
              <a:rPr lang="en-US" sz="1000" b="0" dirty="0">
                <a:effectLst/>
                <a:latin typeface="Calibri" panose="020F0502020204030204" pitchFamily="34" charset="0"/>
                <a:cs typeface="Calibri" panose="020F0502020204030204" pitchFamily="34" charset="0"/>
              </a:rPr>
              <a:t> entre rappel et </a:t>
            </a:r>
            <a:r>
              <a:rPr lang="en-US" sz="1000" b="0" dirty="0" err="1">
                <a:effectLst/>
                <a:latin typeface="Calibri" panose="020F0502020204030204" pitchFamily="34" charset="0"/>
                <a:cs typeface="Calibri" panose="020F0502020204030204" pitchFamily="34" charset="0"/>
              </a:rPr>
              <a:t>précision</a:t>
            </a:r>
            <a:r>
              <a:rPr lang="en-US" sz="1000" b="0" dirty="0">
                <a:effectLst/>
                <a:latin typeface="Calibri" panose="020F0502020204030204" pitchFamily="34" charset="0"/>
                <a:cs typeface="Calibri" panose="020F0502020204030204" pitchFamily="34" charset="0"/>
              </a:rPr>
              <a:t>.</a:t>
            </a:r>
          </a:p>
          <a:p>
            <a:pPr defTabSz="914400">
              <a:lnSpc>
                <a:spcPct val="110000"/>
              </a:lnSpc>
              <a:spcAft>
                <a:spcPts val="600"/>
              </a:spcAft>
              <a:buSzPct val="125000"/>
            </a:pPr>
            <a:br>
              <a:rPr lang="en-US" sz="1000" b="0" dirty="0">
                <a:effectLst/>
                <a:latin typeface="Calibri" panose="020F0502020204030204" pitchFamily="34" charset="0"/>
                <a:cs typeface="Calibri" panose="020F0502020204030204" pitchFamily="34" charset="0"/>
              </a:rPr>
            </a:br>
            <a:r>
              <a:rPr lang="en-US" sz="1000" b="0" dirty="0" err="1">
                <a:effectLst/>
                <a:latin typeface="Calibri" panose="020F0502020204030204" pitchFamily="34" charset="0"/>
                <a:cs typeface="Calibri" panose="020F0502020204030204" pitchFamily="34" charset="0"/>
              </a:rPr>
              <a:t>L'exactitude</a:t>
            </a:r>
            <a:r>
              <a:rPr lang="en-US" sz="1000" b="0" dirty="0">
                <a:effectLst/>
                <a:latin typeface="Calibri" panose="020F0502020204030204" pitchFamily="34" charset="0"/>
                <a:cs typeface="Calibri" panose="020F0502020204030204" pitchFamily="34" charset="0"/>
              </a:rPr>
              <a:t> </a:t>
            </a:r>
            <a:r>
              <a:rPr lang="en-US" sz="1000" b="0" dirty="0" err="1">
                <a:effectLst/>
                <a:latin typeface="Calibri" panose="020F0502020204030204" pitchFamily="34" charset="0"/>
                <a:cs typeface="Calibri" panose="020F0502020204030204" pitchFamily="34" charset="0"/>
              </a:rPr>
              <a:t>est</a:t>
            </a:r>
            <a:r>
              <a:rPr lang="en-US" sz="1000" b="0" dirty="0">
                <a:effectLst/>
                <a:latin typeface="Calibri" panose="020F0502020204030204" pitchFamily="34" charset="0"/>
                <a:cs typeface="Calibri" panose="020F0502020204030204" pitchFamily="34" charset="0"/>
              </a:rPr>
              <a:t> la plus </a:t>
            </a:r>
            <a:r>
              <a:rPr lang="en-US" sz="1000" b="0" dirty="0" err="1">
                <a:effectLst/>
                <a:latin typeface="Calibri" panose="020F0502020204030204" pitchFamily="34" charset="0"/>
                <a:cs typeface="Calibri" panose="020F0502020204030204" pitchFamily="34" charset="0"/>
              </a:rPr>
              <a:t>importante</a:t>
            </a:r>
            <a:r>
              <a:rPr lang="en-US" sz="1000" b="0" dirty="0">
                <a:effectLst/>
                <a:latin typeface="Calibri" panose="020F0502020204030204" pitchFamily="34" charset="0"/>
                <a:cs typeface="Calibri" panose="020F0502020204030204" pitchFamily="34" charset="0"/>
              </a:rPr>
              <a:t>, Random Forest et Light GBM </a:t>
            </a:r>
            <a:r>
              <a:rPr lang="en-US" sz="1000" b="0" dirty="0" err="1">
                <a:effectLst/>
                <a:latin typeface="Calibri" panose="020F0502020204030204" pitchFamily="34" charset="0"/>
                <a:cs typeface="Calibri" panose="020F0502020204030204" pitchFamily="34" charset="0"/>
              </a:rPr>
              <a:t>sont</a:t>
            </a:r>
            <a:r>
              <a:rPr lang="en-US" sz="1000" b="0" dirty="0">
                <a:effectLst/>
                <a:latin typeface="Calibri" panose="020F0502020204030204" pitchFamily="34" charset="0"/>
                <a:cs typeface="Calibri" panose="020F0502020204030204" pitchFamily="34" charset="0"/>
              </a:rPr>
              <a:t> les </a:t>
            </a:r>
            <a:r>
              <a:rPr lang="en-US" sz="1000" b="0" dirty="0" err="1">
                <a:effectLst/>
                <a:latin typeface="Calibri" panose="020F0502020204030204" pitchFamily="34" charset="0"/>
                <a:cs typeface="Calibri" panose="020F0502020204030204" pitchFamily="34" charset="0"/>
              </a:rPr>
              <a:t>meilleurs</a:t>
            </a:r>
            <a:r>
              <a:rPr lang="en-US" sz="1000" b="0" dirty="0">
                <a:effectLst/>
                <a:latin typeface="Calibri" panose="020F0502020204030204" pitchFamily="34" charset="0"/>
                <a:cs typeface="Calibri" panose="020F0502020204030204" pitchFamily="34" charset="0"/>
              </a:rPr>
              <a:t>. Pour </a:t>
            </a:r>
            <a:r>
              <a:rPr lang="en-US" sz="1000" b="0" dirty="0" err="1">
                <a:effectLst/>
                <a:latin typeface="Calibri" panose="020F0502020204030204" pitchFamily="34" charset="0"/>
                <a:cs typeface="Calibri" panose="020F0502020204030204" pitchFamily="34" charset="0"/>
              </a:rPr>
              <a:t>une</a:t>
            </a:r>
            <a:r>
              <a:rPr lang="en-US" sz="1000" b="0" dirty="0">
                <a:effectLst/>
                <a:latin typeface="Calibri" panose="020F0502020204030204" pitchFamily="34" charset="0"/>
                <a:cs typeface="Calibri" panose="020F0502020204030204" pitchFamily="34" charset="0"/>
              </a:rPr>
              <a:t> raison de </a:t>
            </a:r>
            <a:r>
              <a:rPr lang="en-US" sz="1000" b="0" dirty="0" err="1">
                <a:effectLst/>
                <a:latin typeface="Calibri" panose="020F0502020204030204" pitchFamily="34" charset="0"/>
                <a:cs typeface="Calibri" panose="020F0502020204030204" pitchFamily="34" charset="0"/>
              </a:rPr>
              <a:t>poids</a:t>
            </a:r>
            <a:r>
              <a:rPr lang="en-US" sz="1000" b="0" dirty="0">
                <a:effectLst/>
                <a:latin typeface="Calibri" panose="020F0502020204030204" pitchFamily="34" charset="0"/>
                <a:cs typeface="Calibri" panose="020F0502020204030204" pitchFamily="34" charset="0"/>
              </a:rPr>
              <a:t> de </a:t>
            </a:r>
            <a:r>
              <a:rPr lang="en-US" sz="1000" b="0" dirty="0" err="1">
                <a:effectLst/>
                <a:latin typeface="Calibri" panose="020F0502020204030204" pitchFamily="34" charset="0"/>
                <a:cs typeface="Calibri" panose="020F0502020204030204" pitchFamily="34" charset="0"/>
              </a:rPr>
              <a:t>modèle</a:t>
            </a:r>
            <a:r>
              <a:rPr lang="en-US" sz="1000" b="0" dirty="0">
                <a:effectLst/>
                <a:latin typeface="Calibri" panose="020F0502020204030204" pitchFamily="34" charset="0"/>
                <a:cs typeface="Calibri" panose="020F0502020204030204" pitchFamily="34" charset="0"/>
              </a:rPr>
              <a:t>, je </a:t>
            </a:r>
            <a:r>
              <a:rPr lang="en-US" sz="1000" b="0" dirty="0" err="1">
                <a:effectLst/>
                <a:latin typeface="Calibri" panose="020F0502020204030204" pitchFamily="34" charset="0"/>
                <a:cs typeface="Calibri" panose="020F0502020204030204" pitchFamily="34" charset="0"/>
              </a:rPr>
              <a:t>choisis</a:t>
            </a:r>
            <a:r>
              <a:rPr lang="en-US" sz="1000" b="0" dirty="0">
                <a:effectLst/>
                <a:latin typeface="Calibri" panose="020F0502020204030204" pitchFamily="34" charset="0"/>
                <a:cs typeface="Calibri" panose="020F0502020204030204" pitchFamily="34" charset="0"/>
              </a:rPr>
              <a:t> Light GBM</a:t>
            </a:r>
          </a:p>
          <a:p>
            <a:pPr defTabSz="914400">
              <a:lnSpc>
                <a:spcPct val="110000"/>
              </a:lnSpc>
              <a:spcAft>
                <a:spcPts val="600"/>
              </a:spcAft>
              <a:buSzPct val="125000"/>
            </a:pPr>
            <a:endParaRPr lang="en-US" sz="700" dirty="0"/>
          </a:p>
        </p:txBody>
      </p:sp>
    </p:spTree>
    <p:extLst>
      <p:ext uri="{BB962C8B-B14F-4D97-AF65-F5344CB8AC3E}">
        <p14:creationId xmlns:p14="http://schemas.microsoft.com/office/powerpoint/2010/main" val="31471305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973ABD2-6DC4-04FD-7AA3-8868D8AAF271}"/>
              </a:ext>
            </a:extLst>
          </p:cNvPr>
          <p:cNvSpPr>
            <a:spLocks noGrp="1"/>
          </p:cNvSpPr>
          <p:nvPr>
            <p:ph type="title"/>
          </p:nvPr>
        </p:nvSpPr>
        <p:spPr>
          <a:xfrm>
            <a:off x="8036041" y="618518"/>
            <a:ext cx="3281003" cy="1478570"/>
          </a:xfrm>
        </p:spPr>
        <p:txBody>
          <a:bodyPr vert="horz" lIns="91440" tIns="45720" rIns="91440" bIns="45720" rtlCol="0" anchor="b">
            <a:normAutofit/>
          </a:bodyPr>
          <a:lstStyle/>
          <a:p>
            <a:r>
              <a:rPr lang="en-US" sz="2800" dirty="0"/>
              <a:t>Démarche de </a:t>
            </a:r>
            <a:r>
              <a:rPr lang="en-US" sz="2800" dirty="0" err="1"/>
              <a:t>modèlisation</a:t>
            </a:r>
            <a:br>
              <a:rPr lang="en-US" sz="2800" dirty="0"/>
            </a:br>
            <a:r>
              <a:rPr lang="en-US" sz="2800" dirty="0" err="1"/>
              <a:t>choix</a:t>
            </a:r>
            <a:r>
              <a:rPr lang="en-US" sz="2800" dirty="0"/>
              <a:t> du </a:t>
            </a:r>
            <a:r>
              <a:rPr lang="en-US" sz="2800" dirty="0" err="1"/>
              <a:t>Modèle</a:t>
            </a:r>
            <a:endParaRPr lang="en-US" sz="2800" dirty="0"/>
          </a:p>
        </p:txBody>
      </p:sp>
      <p:sp>
        <p:nvSpPr>
          <p:cNvPr id="4" name="Espace réservé du numéro de diapositive 3">
            <a:extLst>
              <a:ext uri="{FF2B5EF4-FFF2-40B4-BE49-F238E27FC236}">
                <a16:creationId xmlns:a16="http://schemas.microsoft.com/office/drawing/2014/main" id="{A49BF31A-723C-EEE1-3142-E7A7FD31B16F}"/>
              </a:ext>
            </a:extLst>
          </p:cNvPr>
          <p:cNvSpPr>
            <a:spLocks noGrp="1"/>
          </p:cNvSpPr>
          <p:nvPr>
            <p:ph type="sldNum" sz="quarter" idx="12"/>
          </p:nvPr>
        </p:nvSpPr>
        <p:spPr>
          <a:xfrm>
            <a:off x="10276321" y="6309360"/>
            <a:ext cx="771089" cy="365125"/>
          </a:xfrm>
        </p:spPr>
        <p:txBody>
          <a:bodyPr vert="horz" lIns="91440" tIns="45720" rIns="91440" bIns="45720" rtlCol="0" anchor="ctr">
            <a:normAutofit/>
          </a:bodyPr>
          <a:lstStyle/>
          <a:p>
            <a:pPr>
              <a:spcAft>
                <a:spcPts val="600"/>
              </a:spcAft>
            </a:pPr>
            <a:fld id="{6D22F896-40B5-4ADD-8801-0D06FADFA095}" type="slidenum">
              <a:rPr lang="en-US" smtClean="0"/>
              <a:pPr>
                <a:spcAft>
                  <a:spcPts val="600"/>
                </a:spcAft>
              </a:pPr>
              <a:t>16</a:t>
            </a:fld>
            <a:endParaRPr lang="en-US"/>
          </a:p>
        </p:txBody>
      </p:sp>
      <p:pic>
        <p:nvPicPr>
          <p:cNvPr id="15" name="Image 14" descr="Une image contenant texte, capture d’écran, diagramme, Tracé&#10;&#10;Description générée automatiquement">
            <a:extLst>
              <a:ext uri="{FF2B5EF4-FFF2-40B4-BE49-F238E27FC236}">
                <a16:creationId xmlns:a16="http://schemas.microsoft.com/office/drawing/2014/main" id="{B8F6ED73-D82C-737C-B0E2-9A9B80265FD8}"/>
              </a:ext>
            </a:extLst>
          </p:cNvPr>
          <p:cNvPicPr>
            <a:picLocks noChangeAspect="1"/>
          </p:cNvPicPr>
          <p:nvPr/>
        </p:nvPicPr>
        <p:blipFill>
          <a:blip r:embed="rId3"/>
          <a:stretch>
            <a:fillRect/>
          </a:stretch>
        </p:blipFill>
        <p:spPr>
          <a:xfrm>
            <a:off x="1118988" y="1203924"/>
            <a:ext cx="2974328" cy="2074593"/>
          </a:xfrm>
          <a:prstGeom prst="rect">
            <a:avLst/>
          </a:prstGeom>
        </p:spPr>
      </p:pic>
      <p:pic>
        <p:nvPicPr>
          <p:cNvPr id="12" name="Image 11" descr="Une image contenant capture d’écran, diagramme, Tracé, ligne&#10;&#10;Description générée automatiquement">
            <a:extLst>
              <a:ext uri="{FF2B5EF4-FFF2-40B4-BE49-F238E27FC236}">
                <a16:creationId xmlns:a16="http://schemas.microsoft.com/office/drawing/2014/main" id="{0F7B6260-A905-B35D-616A-E194F0EE1AC5}"/>
              </a:ext>
            </a:extLst>
          </p:cNvPr>
          <p:cNvPicPr>
            <a:picLocks noChangeAspect="1"/>
          </p:cNvPicPr>
          <p:nvPr/>
        </p:nvPicPr>
        <p:blipFill>
          <a:blip r:embed="rId4"/>
          <a:stretch>
            <a:fillRect/>
          </a:stretch>
        </p:blipFill>
        <p:spPr>
          <a:xfrm>
            <a:off x="1118988" y="3743014"/>
            <a:ext cx="2974328" cy="1732545"/>
          </a:xfrm>
          <a:prstGeom prst="rect">
            <a:avLst/>
          </a:prstGeom>
        </p:spPr>
      </p:pic>
      <p:pic>
        <p:nvPicPr>
          <p:cNvPr id="9" name="Image 8" descr="Une image contenant texte, capture d’écran, Police, noir et blanc&#10;&#10;Description générée automatiquement">
            <a:extLst>
              <a:ext uri="{FF2B5EF4-FFF2-40B4-BE49-F238E27FC236}">
                <a16:creationId xmlns:a16="http://schemas.microsoft.com/office/drawing/2014/main" id="{1F340649-240E-7136-915C-BD8BE497158E}"/>
              </a:ext>
            </a:extLst>
          </p:cNvPr>
          <p:cNvPicPr>
            <a:picLocks noChangeAspect="1"/>
          </p:cNvPicPr>
          <p:nvPr/>
        </p:nvPicPr>
        <p:blipFill>
          <a:blip r:embed="rId5"/>
          <a:stretch>
            <a:fillRect/>
          </a:stretch>
        </p:blipFill>
        <p:spPr>
          <a:xfrm>
            <a:off x="4536944" y="1137621"/>
            <a:ext cx="2414523" cy="4577297"/>
          </a:xfrm>
          <a:prstGeom prst="rect">
            <a:avLst/>
          </a:prstGeom>
        </p:spPr>
      </p:pic>
      <p:sp>
        <p:nvSpPr>
          <p:cNvPr id="71" name="ZoneTexte 70">
            <a:extLst>
              <a:ext uri="{FF2B5EF4-FFF2-40B4-BE49-F238E27FC236}">
                <a16:creationId xmlns:a16="http://schemas.microsoft.com/office/drawing/2014/main" id="{E33F3F6E-7F95-6B51-7AED-3643F6A34EE2}"/>
              </a:ext>
            </a:extLst>
          </p:cNvPr>
          <p:cNvSpPr txBox="1"/>
          <p:nvPr/>
        </p:nvSpPr>
        <p:spPr>
          <a:xfrm>
            <a:off x="8036040" y="2249487"/>
            <a:ext cx="3799401" cy="3541714"/>
          </a:xfrm>
          <a:prstGeom prst="rect">
            <a:avLst/>
          </a:prstGeom>
        </p:spPr>
        <p:txBody>
          <a:bodyPr vert="horz" lIns="91440" tIns="45720" rIns="91440" bIns="45720" rtlCol="0">
            <a:normAutofit/>
          </a:bodyPr>
          <a:lstStyle/>
          <a:p>
            <a:pPr defTabSz="914400">
              <a:lnSpc>
                <a:spcPct val="110000"/>
              </a:lnSpc>
              <a:spcAft>
                <a:spcPts val="600"/>
              </a:spcAft>
              <a:buSzPct val="125000"/>
            </a:pPr>
            <a:r>
              <a:rPr lang="en-US" sz="1000" b="1" dirty="0" err="1">
                <a:effectLst/>
                <a:latin typeface="Calibri" panose="020F0502020204030204" pitchFamily="34" charset="0"/>
                <a:cs typeface="Calibri" panose="020F0502020204030204" pitchFamily="34" charset="0"/>
              </a:rPr>
              <a:t>LinearSVC</a:t>
            </a:r>
            <a:r>
              <a:rPr lang="en-US" sz="1000" b="1" dirty="0">
                <a:effectLst/>
                <a:latin typeface="Calibri" panose="020F0502020204030204" pitchFamily="34" charset="0"/>
                <a:cs typeface="Calibri" panose="020F0502020204030204" pitchFamily="34" charset="0"/>
              </a:rPr>
              <a:t>:</a:t>
            </a:r>
            <a:r>
              <a:rPr lang="en-US" sz="1000" b="0" dirty="0">
                <a:effectLst/>
                <a:latin typeface="Calibri" panose="020F0502020204030204" pitchFamily="34" charset="0"/>
                <a:cs typeface="Calibri" panose="020F0502020204030204" pitchFamily="34" charset="0"/>
              </a:rPr>
              <a:t> rappel </a:t>
            </a:r>
            <a:r>
              <a:rPr lang="en-US" sz="1000" b="0" dirty="0" err="1">
                <a:effectLst/>
                <a:latin typeface="Calibri" panose="020F0502020204030204" pitchFamily="34" charset="0"/>
                <a:cs typeface="Calibri" panose="020F0502020204030204" pitchFamily="34" charset="0"/>
              </a:rPr>
              <a:t>élevé</a:t>
            </a:r>
            <a:r>
              <a:rPr lang="en-US" sz="1000" b="0" dirty="0">
                <a:effectLst/>
                <a:latin typeface="Calibri" panose="020F0502020204030204" pitchFamily="34" charset="0"/>
                <a:cs typeface="Calibri" panose="020F0502020204030204" pitchFamily="34" charset="0"/>
              </a:rPr>
              <a:t> </a:t>
            </a:r>
            <a:r>
              <a:rPr lang="en-US" sz="1000" b="0" dirty="0" err="1">
                <a:effectLst/>
                <a:latin typeface="Calibri" panose="020F0502020204030204" pitchFamily="34" charset="0"/>
                <a:cs typeface="Calibri" panose="020F0502020204030204" pitchFamily="34" charset="0"/>
              </a:rPr>
              <a:t>mais</a:t>
            </a:r>
            <a:r>
              <a:rPr lang="en-US" sz="1000" b="0" dirty="0">
                <a:effectLst/>
                <a:latin typeface="Calibri" panose="020F0502020204030204" pitchFamily="34" charset="0"/>
                <a:cs typeface="Calibri" panose="020F0502020204030204" pitchFamily="34" charset="0"/>
              </a:rPr>
              <a:t> </a:t>
            </a:r>
            <a:r>
              <a:rPr lang="en-US" sz="1000" b="0" dirty="0" err="1">
                <a:effectLst/>
                <a:latin typeface="Calibri" panose="020F0502020204030204" pitchFamily="34" charset="0"/>
                <a:cs typeface="Calibri" panose="020F0502020204030204" pitchFamily="34" charset="0"/>
              </a:rPr>
              <a:t>précision</a:t>
            </a:r>
            <a:r>
              <a:rPr lang="en-US" sz="1000" b="0" dirty="0">
                <a:effectLst/>
                <a:latin typeface="Calibri" panose="020F0502020204030204" pitchFamily="34" charset="0"/>
                <a:cs typeface="Calibri" panose="020F0502020204030204" pitchFamily="34" charset="0"/>
              </a:rPr>
              <a:t> très </a:t>
            </a:r>
            <a:r>
              <a:rPr lang="en-US" sz="1000" b="0" dirty="0" err="1">
                <a:effectLst/>
                <a:latin typeface="Calibri" panose="020F0502020204030204" pitchFamily="34" charset="0"/>
                <a:cs typeface="Calibri" panose="020F0502020204030204" pitchFamily="34" charset="0"/>
              </a:rPr>
              <a:t>faible</a:t>
            </a:r>
            <a:r>
              <a:rPr lang="en-US" sz="1000" b="0" dirty="0">
                <a:effectLst/>
                <a:latin typeface="Calibri" panose="020F0502020204030204" pitchFamily="34" charset="0"/>
                <a:cs typeface="Calibri" panose="020F0502020204030204" pitchFamily="34" charset="0"/>
              </a:rPr>
              <a:t>. </a:t>
            </a:r>
            <a:r>
              <a:rPr lang="en-US" sz="1000" b="0" dirty="0" err="1">
                <a:effectLst/>
                <a:latin typeface="Calibri" panose="020F0502020204030204" pitchFamily="34" charset="0"/>
                <a:cs typeface="Calibri" panose="020F0502020204030204" pitchFamily="34" charset="0"/>
              </a:rPr>
              <a:t>Cela</a:t>
            </a:r>
            <a:r>
              <a:rPr lang="en-US" sz="1000" b="0" dirty="0">
                <a:effectLst/>
                <a:latin typeface="Calibri" panose="020F0502020204030204" pitchFamily="34" charset="0"/>
                <a:cs typeface="Calibri" panose="020F0502020204030204" pitchFamily="34" charset="0"/>
              </a:rPr>
              <a:t> </a:t>
            </a:r>
            <a:r>
              <a:rPr lang="en-US" sz="1000" b="0" dirty="0" err="1">
                <a:effectLst/>
                <a:latin typeface="Calibri" panose="020F0502020204030204" pitchFamily="34" charset="0"/>
                <a:cs typeface="Calibri" panose="020F0502020204030204" pitchFamily="34" charset="0"/>
              </a:rPr>
              <a:t>signifie</a:t>
            </a:r>
            <a:r>
              <a:rPr lang="en-US" sz="1000" b="0" dirty="0">
                <a:effectLst/>
                <a:latin typeface="Calibri" panose="020F0502020204030204" pitchFamily="34" charset="0"/>
                <a:cs typeface="Calibri" panose="020F0502020204030204" pitchFamily="34" charset="0"/>
              </a:rPr>
              <a:t> </a:t>
            </a:r>
            <a:r>
              <a:rPr lang="en-US" sz="1000" b="0" dirty="0" err="1">
                <a:effectLst/>
                <a:latin typeface="Calibri" panose="020F0502020204030204" pitchFamily="34" charset="0"/>
                <a:cs typeface="Calibri" panose="020F0502020204030204" pitchFamily="34" charset="0"/>
              </a:rPr>
              <a:t>qu'il</a:t>
            </a:r>
            <a:r>
              <a:rPr lang="en-US" sz="1000" b="0" dirty="0">
                <a:effectLst/>
                <a:latin typeface="Calibri" panose="020F0502020204030204" pitchFamily="34" charset="0"/>
                <a:cs typeface="Calibri" panose="020F0502020204030204" pitchFamily="34" charset="0"/>
              </a:rPr>
              <a:t> </a:t>
            </a:r>
            <a:r>
              <a:rPr lang="en-US" sz="1000" b="0" dirty="0" err="1">
                <a:effectLst/>
                <a:latin typeface="Calibri" panose="020F0502020204030204" pitchFamily="34" charset="0"/>
                <a:cs typeface="Calibri" panose="020F0502020204030204" pitchFamily="34" charset="0"/>
              </a:rPr>
              <a:t>est</a:t>
            </a:r>
            <a:r>
              <a:rPr lang="en-US" sz="1000" b="0" dirty="0">
                <a:effectLst/>
                <a:latin typeface="Calibri" panose="020F0502020204030204" pitchFamily="34" charset="0"/>
                <a:cs typeface="Calibri" panose="020F0502020204030204" pitchFamily="34" charset="0"/>
              </a:rPr>
              <a:t> bon pour identifier les </a:t>
            </a:r>
            <a:r>
              <a:rPr lang="en-US" sz="1000" b="0" dirty="0" err="1">
                <a:effectLst/>
                <a:latin typeface="Calibri" panose="020F0502020204030204" pitchFamily="34" charset="0"/>
                <a:cs typeface="Calibri" panose="020F0502020204030204" pitchFamily="34" charset="0"/>
              </a:rPr>
              <a:t>vrais</a:t>
            </a:r>
            <a:r>
              <a:rPr lang="en-US" sz="1000" b="0" dirty="0">
                <a:effectLst/>
                <a:latin typeface="Calibri" panose="020F0502020204030204" pitchFamily="34" charset="0"/>
                <a:cs typeface="Calibri" panose="020F0502020204030204" pitchFamily="34" charset="0"/>
              </a:rPr>
              <a:t> </a:t>
            </a:r>
            <a:r>
              <a:rPr lang="en-US" sz="1000" b="0" dirty="0" err="1">
                <a:effectLst/>
                <a:latin typeface="Calibri" panose="020F0502020204030204" pitchFamily="34" charset="0"/>
                <a:cs typeface="Calibri" panose="020F0502020204030204" pitchFamily="34" charset="0"/>
              </a:rPr>
              <a:t>positifs</a:t>
            </a:r>
            <a:r>
              <a:rPr lang="en-US" sz="1000" b="0" dirty="0">
                <a:effectLst/>
                <a:latin typeface="Calibri" panose="020F0502020204030204" pitchFamily="34" charset="0"/>
                <a:cs typeface="Calibri" panose="020F0502020204030204" pitchFamily="34" charset="0"/>
              </a:rPr>
              <a:t> </a:t>
            </a:r>
            <a:r>
              <a:rPr lang="en-US" sz="1000" b="0" dirty="0" err="1">
                <a:effectLst/>
                <a:latin typeface="Calibri" panose="020F0502020204030204" pitchFamily="34" charset="0"/>
                <a:cs typeface="Calibri" panose="020F0502020204030204" pitchFamily="34" charset="0"/>
              </a:rPr>
              <a:t>mais</a:t>
            </a:r>
            <a:r>
              <a:rPr lang="en-US" sz="1000" b="0" dirty="0">
                <a:effectLst/>
                <a:latin typeface="Calibri" panose="020F0502020204030204" pitchFamily="34" charset="0"/>
                <a:cs typeface="Calibri" panose="020F0502020204030204" pitchFamily="34" charset="0"/>
              </a:rPr>
              <a:t> </a:t>
            </a:r>
            <a:r>
              <a:rPr lang="en-US" sz="1000" b="0" dirty="0" err="1">
                <a:effectLst/>
                <a:latin typeface="Calibri" panose="020F0502020204030204" pitchFamily="34" charset="0"/>
                <a:cs typeface="Calibri" panose="020F0502020204030204" pitchFamily="34" charset="0"/>
              </a:rPr>
              <a:t>génère</a:t>
            </a:r>
            <a:r>
              <a:rPr lang="en-US" sz="1000" b="0" dirty="0">
                <a:effectLst/>
                <a:latin typeface="Calibri" panose="020F0502020204030204" pitchFamily="34" charset="0"/>
                <a:cs typeface="Calibri" panose="020F0502020204030204" pitchFamily="34" charset="0"/>
              </a:rPr>
              <a:t> beaucoup de faux </a:t>
            </a:r>
            <a:r>
              <a:rPr lang="en-US" sz="1000" b="0" dirty="0" err="1">
                <a:effectLst/>
                <a:latin typeface="Calibri" panose="020F0502020204030204" pitchFamily="34" charset="0"/>
                <a:cs typeface="Calibri" panose="020F0502020204030204" pitchFamily="34" charset="0"/>
              </a:rPr>
              <a:t>positifs</a:t>
            </a:r>
            <a:r>
              <a:rPr lang="en-US" sz="1000" b="0" dirty="0">
                <a:effectLst/>
                <a:latin typeface="Calibri" panose="020F0502020204030204" pitchFamily="34" charset="0"/>
                <a:cs typeface="Calibri" panose="020F0502020204030204" pitchFamily="34" charset="0"/>
              </a:rPr>
              <a:t>. Score F2 </a:t>
            </a:r>
            <a:r>
              <a:rPr lang="en-US" sz="1000" b="0" dirty="0" err="1">
                <a:effectLst/>
                <a:latin typeface="Calibri" panose="020F0502020204030204" pitchFamily="34" charset="0"/>
                <a:cs typeface="Calibri" panose="020F0502020204030204" pitchFamily="34" charset="0"/>
              </a:rPr>
              <a:t>donne</a:t>
            </a:r>
            <a:r>
              <a:rPr lang="en-US" sz="1000" b="0" dirty="0">
                <a:effectLst/>
                <a:latin typeface="Calibri" panose="020F0502020204030204" pitchFamily="34" charset="0"/>
                <a:cs typeface="Calibri" panose="020F0502020204030204" pitchFamily="34" charset="0"/>
              </a:rPr>
              <a:t> plus de </a:t>
            </a:r>
            <a:r>
              <a:rPr lang="en-US" sz="1000" b="0" dirty="0" err="1">
                <a:effectLst/>
                <a:latin typeface="Calibri" panose="020F0502020204030204" pitchFamily="34" charset="0"/>
                <a:cs typeface="Calibri" panose="020F0502020204030204" pitchFamily="34" charset="0"/>
              </a:rPr>
              <a:t>poids</a:t>
            </a:r>
            <a:r>
              <a:rPr lang="en-US" sz="1000" b="0" dirty="0">
                <a:effectLst/>
                <a:latin typeface="Calibri" panose="020F0502020204030204" pitchFamily="34" charset="0"/>
                <a:cs typeface="Calibri" panose="020F0502020204030204" pitchFamily="34" charset="0"/>
              </a:rPr>
              <a:t> au rappel,  le plus bas </a:t>
            </a:r>
            <a:r>
              <a:rPr lang="en-US" sz="1000" b="0" dirty="0" err="1">
                <a:effectLst/>
                <a:latin typeface="Calibri" panose="020F0502020204030204" pitchFamily="34" charset="0"/>
                <a:cs typeface="Calibri" panose="020F0502020204030204" pitchFamily="34" charset="0"/>
              </a:rPr>
              <a:t>parmi</a:t>
            </a:r>
            <a:r>
              <a:rPr lang="en-US" sz="1000" b="0" dirty="0">
                <a:effectLst/>
                <a:latin typeface="Calibri" panose="020F0502020204030204" pitchFamily="34" charset="0"/>
                <a:cs typeface="Calibri" panose="020F0502020204030204" pitchFamily="34" charset="0"/>
              </a:rPr>
              <a:t> les </a:t>
            </a:r>
            <a:r>
              <a:rPr lang="en-US" sz="1000" b="0" dirty="0" err="1">
                <a:effectLst/>
                <a:latin typeface="Calibri" panose="020F0502020204030204" pitchFamily="34" charset="0"/>
                <a:cs typeface="Calibri" panose="020F0502020204030204" pitchFamily="34" charset="0"/>
              </a:rPr>
              <a:t>modèles</a:t>
            </a:r>
            <a:r>
              <a:rPr lang="en-US" sz="1000" b="0" dirty="0">
                <a:effectLst/>
                <a:latin typeface="Calibri" panose="020F0502020204030204" pitchFamily="34" charset="0"/>
                <a:cs typeface="Calibri" panose="020F0502020204030204" pitchFamily="34" charset="0"/>
              </a:rPr>
              <a:t>.</a:t>
            </a:r>
          </a:p>
          <a:p>
            <a:pPr defTabSz="914400">
              <a:lnSpc>
                <a:spcPct val="110000"/>
              </a:lnSpc>
              <a:spcAft>
                <a:spcPts val="600"/>
              </a:spcAft>
              <a:buSzPct val="125000"/>
            </a:pPr>
            <a:r>
              <a:rPr lang="en-US" sz="1000" b="1" dirty="0">
                <a:effectLst/>
                <a:latin typeface="Calibri" panose="020F0502020204030204" pitchFamily="34" charset="0"/>
                <a:cs typeface="Calibri" panose="020F0502020204030204" pitchFamily="34" charset="0"/>
              </a:rPr>
              <a:t>Random Forest: </a:t>
            </a:r>
            <a:r>
              <a:rPr lang="en-US" sz="1000" b="0" dirty="0" err="1">
                <a:effectLst/>
                <a:latin typeface="Calibri" panose="020F0502020204030204" pitchFamily="34" charset="0"/>
                <a:cs typeface="Calibri" panose="020F0502020204030204" pitchFamily="34" charset="0"/>
              </a:rPr>
              <a:t>précision</a:t>
            </a:r>
            <a:r>
              <a:rPr lang="en-US" sz="1000" b="0" dirty="0">
                <a:effectLst/>
                <a:latin typeface="Calibri" panose="020F0502020204030204" pitchFamily="34" charset="0"/>
                <a:cs typeface="Calibri" panose="020F0502020204030204" pitchFamily="34" charset="0"/>
              </a:rPr>
              <a:t> et un rappel </a:t>
            </a:r>
            <a:r>
              <a:rPr lang="en-US" sz="1000" b="0" dirty="0" err="1">
                <a:effectLst/>
                <a:latin typeface="Calibri" panose="020F0502020204030204" pitchFamily="34" charset="0"/>
                <a:cs typeface="Calibri" panose="020F0502020204030204" pitchFamily="34" charset="0"/>
              </a:rPr>
              <a:t>relativement</a:t>
            </a:r>
            <a:r>
              <a:rPr lang="en-US" sz="1000" b="0" dirty="0">
                <a:effectLst/>
                <a:latin typeface="Calibri" panose="020F0502020204030204" pitchFamily="34" charset="0"/>
                <a:cs typeface="Calibri" panose="020F0502020204030204" pitchFamily="34" charset="0"/>
              </a:rPr>
              <a:t> bas, </a:t>
            </a:r>
            <a:r>
              <a:rPr lang="en-US" sz="1000" b="0" dirty="0" err="1">
                <a:effectLst/>
                <a:latin typeface="Calibri" panose="020F0502020204030204" pitchFamily="34" charset="0"/>
                <a:cs typeface="Calibri" panose="020F0502020204030204" pitchFamily="34" charset="0"/>
              </a:rPr>
              <a:t>mais</a:t>
            </a:r>
            <a:r>
              <a:rPr lang="en-US" sz="1000" b="0" dirty="0">
                <a:effectLst/>
                <a:latin typeface="Calibri" panose="020F0502020204030204" pitchFamily="34" charset="0"/>
                <a:cs typeface="Calibri" panose="020F0502020204030204" pitchFamily="34" charset="0"/>
              </a:rPr>
              <a:t> </a:t>
            </a:r>
            <a:r>
              <a:rPr lang="en-US" sz="1000" b="0" dirty="0" err="1">
                <a:effectLst/>
                <a:latin typeface="Calibri" panose="020F0502020204030204" pitchFamily="34" charset="0"/>
                <a:cs typeface="Calibri" panose="020F0502020204030204" pitchFamily="34" charset="0"/>
              </a:rPr>
              <a:t>excellente</a:t>
            </a:r>
            <a:r>
              <a:rPr lang="en-US" sz="1000" b="0" dirty="0">
                <a:effectLst/>
                <a:latin typeface="Calibri" panose="020F0502020204030204" pitchFamily="34" charset="0"/>
                <a:cs typeface="Calibri" panose="020F0502020204030204" pitchFamily="34" charset="0"/>
              </a:rPr>
              <a:t> exactitude. F2 plus </a:t>
            </a:r>
            <a:r>
              <a:rPr lang="en-US" sz="1000" b="0" dirty="0" err="1">
                <a:effectLst/>
                <a:latin typeface="Calibri" panose="020F0502020204030204" pitchFamily="34" charset="0"/>
                <a:cs typeface="Calibri" panose="020F0502020204030204" pitchFamily="34" charset="0"/>
              </a:rPr>
              <a:t>élevé</a:t>
            </a:r>
            <a:r>
              <a:rPr lang="en-US" sz="1000" b="0" dirty="0">
                <a:effectLst/>
                <a:latin typeface="Calibri" panose="020F0502020204030204" pitchFamily="34" charset="0"/>
                <a:cs typeface="Calibri" panose="020F0502020204030204" pitchFamily="34" charset="0"/>
              </a:rPr>
              <a:t> </a:t>
            </a:r>
            <a:r>
              <a:rPr lang="en-US" sz="1000" b="0" dirty="0" err="1">
                <a:effectLst/>
                <a:latin typeface="Calibri" panose="020F0502020204030204" pitchFamily="34" charset="0"/>
                <a:cs typeface="Calibri" panose="020F0502020204030204" pitchFamily="34" charset="0"/>
              </a:rPr>
              <a:t>parmi</a:t>
            </a:r>
            <a:r>
              <a:rPr lang="en-US" sz="1000" b="0" dirty="0">
                <a:effectLst/>
                <a:latin typeface="Calibri" panose="020F0502020204030204" pitchFamily="34" charset="0"/>
                <a:cs typeface="Calibri" panose="020F0502020204030204" pitchFamily="34" charset="0"/>
              </a:rPr>
              <a:t> les </a:t>
            </a:r>
            <a:r>
              <a:rPr lang="en-US" sz="1000" b="0" dirty="0" err="1">
                <a:effectLst/>
                <a:latin typeface="Calibri" panose="020F0502020204030204" pitchFamily="34" charset="0"/>
                <a:cs typeface="Calibri" panose="020F0502020204030204" pitchFamily="34" charset="0"/>
              </a:rPr>
              <a:t>modèles</a:t>
            </a:r>
            <a:r>
              <a:rPr lang="en-US" sz="1000" b="0" dirty="0">
                <a:effectLst/>
                <a:latin typeface="Calibri" panose="020F0502020204030204" pitchFamily="34" charset="0"/>
                <a:cs typeface="Calibri" panose="020F0502020204030204" pitchFamily="34" charset="0"/>
              </a:rPr>
              <a:t>, </a:t>
            </a:r>
            <a:r>
              <a:rPr lang="en-US" sz="1000" dirty="0">
                <a:latin typeface="Calibri" panose="020F0502020204030204" pitchFamily="34" charset="0"/>
                <a:cs typeface="Calibri" panose="020F0502020204030204" pitchFamily="34" charset="0"/>
              </a:rPr>
              <a:t>il </a:t>
            </a:r>
            <a:r>
              <a:rPr lang="en-US" sz="1000" b="0" dirty="0" err="1">
                <a:effectLst/>
                <a:latin typeface="Calibri" panose="020F0502020204030204" pitchFamily="34" charset="0"/>
                <a:cs typeface="Calibri" panose="020F0502020204030204" pitchFamily="34" charset="0"/>
              </a:rPr>
              <a:t>équilibre</a:t>
            </a:r>
            <a:r>
              <a:rPr lang="en-US" sz="1000" b="0" dirty="0">
                <a:effectLst/>
                <a:latin typeface="Calibri" panose="020F0502020204030204" pitchFamily="34" charset="0"/>
                <a:cs typeface="Calibri" panose="020F0502020204030204" pitchFamily="34" charset="0"/>
              </a:rPr>
              <a:t> bien le rappel et la </a:t>
            </a:r>
            <a:r>
              <a:rPr lang="en-US" sz="1000" b="0" dirty="0" err="1">
                <a:effectLst/>
                <a:latin typeface="Calibri" panose="020F0502020204030204" pitchFamily="34" charset="0"/>
                <a:cs typeface="Calibri" panose="020F0502020204030204" pitchFamily="34" charset="0"/>
              </a:rPr>
              <a:t>précision</a:t>
            </a:r>
            <a:r>
              <a:rPr lang="en-US" sz="1000" b="0" dirty="0">
                <a:effectLst/>
                <a:latin typeface="Calibri" panose="020F0502020204030204" pitchFamily="34" charset="0"/>
                <a:cs typeface="Calibri" panose="020F0502020204030204" pitchFamily="34" charset="0"/>
              </a:rPr>
              <a:t>.</a:t>
            </a:r>
          </a:p>
          <a:p>
            <a:pPr defTabSz="914400">
              <a:lnSpc>
                <a:spcPct val="110000"/>
              </a:lnSpc>
              <a:spcAft>
                <a:spcPts val="600"/>
              </a:spcAft>
              <a:buSzPct val="125000"/>
            </a:pPr>
            <a:r>
              <a:rPr lang="en-US" sz="1000" b="1" dirty="0" err="1">
                <a:effectLst/>
                <a:latin typeface="Calibri" panose="020F0502020204030204" pitchFamily="34" charset="0"/>
                <a:cs typeface="Calibri" panose="020F0502020204030204" pitchFamily="34" charset="0"/>
              </a:rPr>
              <a:t>XGBoost</a:t>
            </a:r>
            <a:r>
              <a:rPr lang="en-US" sz="1000" b="1" dirty="0">
                <a:effectLst/>
                <a:latin typeface="Calibri" panose="020F0502020204030204" pitchFamily="34" charset="0"/>
                <a:cs typeface="Calibri" panose="020F0502020204030204" pitchFamily="34" charset="0"/>
              </a:rPr>
              <a:t>:</a:t>
            </a:r>
            <a:r>
              <a:rPr lang="en-US" sz="1000" b="0" dirty="0">
                <a:effectLst/>
                <a:latin typeface="Calibri" panose="020F0502020204030204" pitchFamily="34" charset="0"/>
                <a:cs typeface="Calibri" panose="020F0502020204030204" pitchFamily="34" charset="0"/>
              </a:rPr>
              <a:t> rappel </a:t>
            </a:r>
            <a:r>
              <a:rPr lang="en-US" sz="1000" b="0" dirty="0" err="1">
                <a:effectLst/>
                <a:latin typeface="Calibri" panose="020F0502020204030204" pitchFamily="34" charset="0"/>
                <a:cs typeface="Calibri" panose="020F0502020204030204" pitchFamily="34" charset="0"/>
              </a:rPr>
              <a:t>élevé</a:t>
            </a:r>
            <a:r>
              <a:rPr lang="en-US" sz="1000" b="0" dirty="0">
                <a:effectLst/>
                <a:latin typeface="Calibri" panose="020F0502020204030204" pitchFamily="34" charset="0"/>
                <a:cs typeface="Calibri" panose="020F0502020204030204" pitchFamily="34" charset="0"/>
              </a:rPr>
              <a:t> </a:t>
            </a:r>
            <a:r>
              <a:rPr lang="en-US" sz="1000" b="0" dirty="0" err="1">
                <a:effectLst/>
                <a:latin typeface="Calibri" panose="020F0502020204030204" pitchFamily="34" charset="0"/>
                <a:cs typeface="Calibri" panose="020F0502020204030204" pitchFamily="34" charset="0"/>
              </a:rPr>
              <a:t>précision</a:t>
            </a:r>
            <a:r>
              <a:rPr lang="en-US" sz="1000" b="0" dirty="0">
                <a:effectLst/>
                <a:latin typeface="Calibri" panose="020F0502020204030204" pitchFamily="34" charset="0"/>
                <a:cs typeface="Calibri" panose="020F0502020204030204" pitchFamily="34" charset="0"/>
              </a:rPr>
              <a:t> </a:t>
            </a:r>
            <a:r>
              <a:rPr lang="en-US" sz="1000" b="0" dirty="0" err="1">
                <a:effectLst/>
                <a:latin typeface="Calibri" panose="020F0502020204030204" pitchFamily="34" charset="0"/>
                <a:cs typeface="Calibri" panose="020F0502020204030204" pitchFamily="34" charset="0"/>
              </a:rPr>
              <a:t>faible</a:t>
            </a:r>
            <a:r>
              <a:rPr lang="en-US" sz="1000" b="0" dirty="0">
                <a:effectLst/>
                <a:latin typeface="Calibri" panose="020F0502020204030204" pitchFamily="34" charset="0"/>
                <a:cs typeface="Calibri" panose="020F0502020204030204" pitchFamily="34" charset="0"/>
              </a:rPr>
              <a:t>, </a:t>
            </a:r>
            <a:r>
              <a:rPr lang="en-US" sz="1000" b="0" dirty="0" err="1">
                <a:effectLst/>
                <a:latin typeface="Calibri" panose="020F0502020204030204" pitchFamily="34" charset="0"/>
                <a:cs typeface="Calibri" panose="020F0502020204030204" pitchFamily="34" charset="0"/>
              </a:rPr>
              <a:t>similaire</a:t>
            </a:r>
            <a:r>
              <a:rPr lang="en-US" sz="1000" b="0" dirty="0">
                <a:effectLst/>
                <a:latin typeface="Calibri" panose="020F0502020204030204" pitchFamily="34" charset="0"/>
                <a:cs typeface="Calibri" panose="020F0502020204030204" pitchFamily="34" charset="0"/>
              </a:rPr>
              <a:t> </a:t>
            </a:r>
            <a:r>
              <a:rPr lang="en-US" sz="1000" b="0" dirty="0" err="1">
                <a:effectLst/>
                <a:latin typeface="Calibri" panose="020F0502020204030204" pitchFamily="34" charset="0"/>
                <a:cs typeface="Calibri" panose="020F0502020204030204" pitchFamily="34" charset="0"/>
              </a:rPr>
              <a:t>à</a:t>
            </a:r>
            <a:r>
              <a:rPr lang="en-US" sz="1000" b="0" dirty="0">
                <a:effectLst/>
                <a:latin typeface="Calibri" panose="020F0502020204030204" pitchFamily="34" charset="0"/>
                <a:cs typeface="Calibri" panose="020F0502020204030204" pitchFamily="34" charset="0"/>
              </a:rPr>
              <a:t> </a:t>
            </a:r>
            <a:r>
              <a:rPr lang="en-US" sz="1000" b="0" dirty="0" err="1">
                <a:effectLst/>
                <a:latin typeface="Calibri" panose="020F0502020204030204" pitchFamily="34" charset="0"/>
                <a:cs typeface="Calibri" panose="020F0502020204030204" pitchFamily="34" charset="0"/>
              </a:rPr>
              <a:t>LinearSVC</a:t>
            </a:r>
            <a:r>
              <a:rPr lang="en-US" sz="1000" b="0" dirty="0">
                <a:effectLst/>
                <a:latin typeface="Calibri" panose="020F0502020204030204" pitchFamily="34" charset="0"/>
                <a:cs typeface="Calibri" panose="020F0502020204030204" pitchFamily="34" charset="0"/>
              </a:rPr>
              <a:t>. F2 bas.</a:t>
            </a:r>
          </a:p>
          <a:p>
            <a:pPr defTabSz="914400">
              <a:lnSpc>
                <a:spcPct val="110000"/>
              </a:lnSpc>
              <a:spcAft>
                <a:spcPts val="600"/>
              </a:spcAft>
              <a:buSzPct val="125000"/>
            </a:pPr>
            <a:r>
              <a:rPr lang="en-US" sz="1000" b="1" dirty="0">
                <a:effectLst/>
                <a:latin typeface="Calibri" panose="020F0502020204030204" pitchFamily="34" charset="0"/>
                <a:cs typeface="Calibri" panose="020F0502020204030204" pitchFamily="34" charset="0"/>
              </a:rPr>
              <a:t>Light GBM: </a:t>
            </a:r>
            <a:r>
              <a:rPr lang="en-US" sz="1000" b="0" dirty="0" err="1">
                <a:effectLst/>
                <a:latin typeface="Calibri" panose="020F0502020204030204" pitchFamily="34" charset="0"/>
                <a:cs typeface="Calibri" panose="020F0502020204030204" pitchFamily="34" charset="0"/>
              </a:rPr>
              <a:t>excellente</a:t>
            </a:r>
            <a:r>
              <a:rPr lang="en-US" sz="1000" b="0" dirty="0">
                <a:effectLst/>
                <a:latin typeface="Calibri" panose="020F0502020204030204" pitchFamily="34" charset="0"/>
                <a:cs typeface="Calibri" panose="020F0502020204030204" pitchFamily="34" charset="0"/>
              </a:rPr>
              <a:t> </a:t>
            </a:r>
            <a:r>
              <a:rPr lang="en-US" sz="1000" b="0" dirty="0" err="1">
                <a:effectLst/>
                <a:latin typeface="Calibri" panose="020F0502020204030204" pitchFamily="34" charset="0"/>
                <a:cs typeface="Calibri" panose="020F0502020204030204" pitchFamily="34" charset="0"/>
              </a:rPr>
              <a:t>précision</a:t>
            </a:r>
            <a:r>
              <a:rPr lang="en-US" sz="1000" b="0" dirty="0">
                <a:effectLst/>
                <a:latin typeface="Calibri" panose="020F0502020204030204" pitchFamily="34" charset="0"/>
                <a:cs typeface="Calibri" panose="020F0502020204030204" pitchFamily="34" charset="0"/>
              </a:rPr>
              <a:t>, très </a:t>
            </a:r>
            <a:r>
              <a:rPr lang="en-US" sz="1000" b="0" dirty="0" err="1">
                <a:effectLst/>
                <a:latin typeface="Calibri" panose="020F0502020204030204" pitchFamily="34" charset="0"/>
                <a:cs typeface="Calibri" panose="020F0502020204030204" pitchFamily="34" charset="0"/>
              </a:rPr>
              <a:t>faible</a:t>
            </a:r>
            <a:r>
              <a:rPr lang="en-US" sz="1000" b="0" dirty="0">
                <a:effectLst/>
                <a:latin typeface="Calibri" panose="020F0502020204030204" pitchFamily="34" charset="0"/>
                <a:cs typeface="Calibri" panose="020F0502020204030204" pitchFamily="34" charset="0"/>
              </a:rPr>
              <a:t> rappel. F2 le plus </a:t>
            </a:r>
            <a:r>
              <a:rPr lang="en-US" sz="1000" b="0" dirty="0" err="1">
                <a:effectLst/>
                <a:latin typeface="Calibri" panose="020F0502020204030204" pitchFamily="34" charset="0"/>
                <a:cs typeface="Calibri" panose="020F0502020204030204" pitchFamily="34" charset="0"/>
              </a:rPr>
              <a:t>élevé</a:t>
            </a:r>
            <a:r>
              <a:rPr lang="en-US" sz="1000" b="0" dirty="0">
                <a:effectLst/>
                <a:latin typeface="Calibri" panose="020F0502020204030204" pitchFamily="34" charset="0"/>
                <a:cs typeface="Calibri" panose="020F0502020204030204" pitchFamily="34" charset="0"/>
              </a:rPr>
              <a:t>, bon </a:t>
            </a:r>
            <a:r>
              <a:rPr lang="en-US" sz="1000" b="0" dirty="0" err="1">
                <a:effectLst/>
                <a:latin typeface="Calibri" panose="020F0502020204030204" pitchFamily="34" charset="0"/>
                <a:cs typeface="Calibri" panose="020F0502020204030204" pitchFamily="34" charset="0"/>
              </a:rPr>
              <a:t>équilibre</a:t>
            </a:r>
            <a:r>
              <a:rPr lang="en-US" sz="1000" b="0" dirty="0">
                <a:effectLst/>
                <a:latin typeface="Calibri" panose="020F0502020204030204" pitchFamily="34" charset="0"/>
                <a:cs typeface="Calibri" panose="020F0502020204030204" pitchFamily="34" charset="0"/>
              </a:rPr>
              <a:t> entre rappel et </a:t>
            </a:r>
            <a:r>
              <a:rPr lang="en-US" sz="1000" b="0" dirty="0" err="1">
                <a:effectLst/>
                <a:latin typeface="Calibri" panose="020F0502020204030204" pitchFamily="34" charset="0"/>
                <a:cs typeface="Calibri" panose="020F0502020204030204" pitchFamily="34" charset="0"/>
              </a:rPr>
              <a:t>précision</a:t>
            </a:r>
            <a:r>
              <a:rPr lang="en-US" sz="1000" b="0" dirty="0">
                <a:effectLst/>
                <a:latin typeface="Calibri" panose="020F0502020204030204" pitchFamily="34" charset="0"/>
                <a:cs typeface="Calibri" panose="020F0502020204030204" pitchFamily="34" charset="0"/>
              </a:rPr>
              <a:t>.</a:t>
            </a:r>
          </a:p>
          <a:p>
            <a:pPr defTabSz="914400">
              <a:lnSpc>
                <a:spcPct val="110000"/>
              </a:lnSpc>
              <a:spcAft>
                <a:spcPts val="600"/>
              </a:spcAft>
              <a:buSzPct val="125000"/>
            </a:pPr>
            <a:br>
              <a:rPr lang="en-US" sz="1000" b="0" dirty="0">
                <a:effectLst/>
                <a:latin typeface="Calibri" panose="020F0502020204030204" pitchFamily="34" charset="0"/>
                <a:cs typeface="Calibri" panose="020F0502020204030204" pitchFamily="34" charset="0"/>
              </a:rPr>
            </a:br>
            <a:r>
              <a:rPr lang="en-US" sz="1000" b="0" dirty="0" err="1">
                <a:effectLst/>
                <a:latin typeface="Calibri" panose="020F0502020204030204" pitchFamily="34" charset="0"/>
                <a:cs typeface="Calibri" panose="020F0502020204030204" pitchFamily="34" charset="0"/>
              </a:rPr>
              <a:t>L'exactitude</a:t>
            </a:r>
            <a:r>
              <a:rPr lang="en-US" sz="1000" b="0" dirty="0">
                <a:effectLst/>
                <a:latin typeface="Calibri" panose="020F0502020204030204" pitchFamily="34" charset="0"/>
                <a:cs typeface="Calibri" panose="020F0502020204030204" pitchFamily="34" charset="0"/>
              </a:rPr>
              <a:t> </a:t>
            </a:r>
            <a:r>
              <a:rPr lang="en-US" sz="1000" b="0" dirty="0" err="1">
                <a:effectLst/>
                <a:latin typeface="Calibri" panose="020F0502020204030204" pitchFamily="34" charset="0"/>
                <a:cs typeface="Calibri" panose="020F0502020204030204" pitchFamily="34" charset="0"/>
              </a:rPr>
              <a:t>est</a:t>
            </a:r>
            <a:r>
              <a:rPr lang="en-US" sz="1000" b="0" dirty="0">
                <a:effectLst/>
                <a:latin typeface="Calibri" panose="020F0502020204030204" pitchFamily="34" charset="0"/>
                <a:cs typeface="Calibri" panose="020F0502020204030204" pitchFamily="34" charset="0"/>
              </a:rPr>
              <a:t> la plus </a:t>
            </a:r>
            <a:r>
              <a:rPr lang="en-US" sz="1000" b="0" dirty="0" err="1">
                <a:effectLst/>
                <a:latin typeface="Calibri" panose="020F0502020204030204" pitchFamily="34" charset="0"/>
                <a:cs typeface="Calibri" panose="020F0502020204030204" pitchFamily="34" charset="0"/>
              </a:rPr>
              <a:t>importante</a:t>
            </a:r>
            <a:r>
              <a:rPr lang="en-US" sz="1000" b="0" dirty="0">
                <a:effectLst/>
                <a:latin typeface="Calibri" panose="020F0502020204030204" pitchFamily="34" charset="0"/>
                <a:cs typeface="Calibri" panose="020F0502020204030204" pitchFamily="34" charset="0"/>
              </a:rPr>
              <a:t>, Random Forest et Light GBM </a:t>
            </a:r>
            <a:r>
              <a:rPr lang="en-US" sz="1000" b="0" dirty="0" err="1">
                <a:effectLst/>
                <a:latin typeface="Calibri" panose="020F0502020204030204" pitchFamily="34" charset="0"/>
                <a:cs typeface="Calibri" panose="020F0502020204030204" pitchFamily="34" charset="0"/>
              </a:rPr>
              <a:t>sont</a:t>
            </a:r>
            <a:r>
              <a:rPr lang="en-US" sz="1000" b="0" dirty="0">
                <a:effectLst/>
                <a:latin typeface="Calibri" panose="020F0502020204030204" pitchFamily="34" charset="0"/>
                <a:cs typeface="Calibri" panose="020F0502020204030204" pitchFamily="34" charset="0"/>
              </a:rPr>
              <a:t> les </a:t>
            </a:r>
            <a:r>
              <a:rPr lang="en-US" sz="1000" b="0" dirty="0" err="1">
                <a:effectLst/>
                <a:latin typeface="Calibri" panose="020F0502020204030204" pitchFamily="34" charset="0"/>
                <a:cs typeface="Calibri" panose="020F0502020204030204" pitchFamily="34" charset="0"/>
              </a:rPr>
              <a:t>meilleurs</a:t>
            </a:r>
            <a:r>
              <a:rPr lang="en-US" sz="1000" b="0" dirty="0">
                <a:effectLst/>
                <a:latin typeface="Calibri" panose="020F0502020204030204" pitchFamily="34" charset="0"/>
                <a:cs typeface="Calibri" panose="020F0502020204030204" pitchFamily="34" charset="0"/>
              </a:rPr>
              <a:t>. Pour </a:t>
            </a:r>
            <a:r>
              <a:rPr lang="en-US" sz="1000" b="0" dirty="0" err="1">
                <a:effectLst/>
                <a:latin typeface="Calibri" panose="020F0502020204030204" pitchFamily="34" charset="0"/>
                <a:cs typeface="Calibri" panose="020F0502020204030204" pitchFamily="34" charset="0"/>
              </a:rPr>
              <a:t>une</a:t>
            </a:r>
            <a:r>
              <a:rPr lang="en-US" sz="1000" b="0" dirty="0">
                <a:effectLst/>
                <a:latin typeface="Calibri" panose="020F0502020204030204" pitchFamily="34" charset="0"/>
                <a:cs typeface="Calibri" panose="020F0502020204030204" pitchFamily="34" charset="0"/>
              </a:rPr>
              <a:t> raison de </a:t>
            </a:r>
            <a:r>
              <a:rPr lang="en-US" sz="1000" b="0" dirty="0" err="1">
                <a:effectLst/>
                <a:latin typeface="Calibri" panose="020F0502020204030204" pitchFamily="34" charset="0"/>
                <a:cs typeface="Calibri" panose="020F0502020204030204" pitchFamily="34" charset="0"/>
              </a:rPr>
              <a:t>poids</a:t>
            </a:r>
            <a:r>
              <a:rPr lang="en-US" sz="1000" b="0" dirty="0">
                <a:effectLst/>
                <a:latin typeface="Calibri" panose="020F0502020204030204" pitchFamily="34" charset="0"/>
                <a:cs typeface="Calibri" panose="020F0502020204030204" pitchFamily="34" charset="0"/>
              </a:rPr>
              <a:t> de </a:t>
            </a:r>
            <a:r>
              <a:rPr lang="en-US" sz="1000" b="0" dirty="0" err="1">
                <a:effectLst/>
                <a:latin typeface="Calibri" panose="020F0502020204030204" pitchFamily="34" charset="0"/>
                <a:cs typeface="Calibri" panose="020F0502020204030204" pitchFamily="34" charset="0"/>
              </a:rPr>
              <a:t>modèle</a:t>
            </a:r>
            <a:r>
              <a:rPr lang="en-US" sz="1000" b="0" dirty="0">
                <a:effectLst/>
                <a:latin typeface="Calibri" panose="020F0502020204030204" pitchFamily="34" charset="0"/>
                <a:cs typeface="Calibri" panose="020F0502020204030204" pitchFamily="34" charset="0"/>
              </a:rPr>
              <a:t>, je </a:t>
            </a:r>
            <a:r>
              <a:rPr lang="en-US" sz="1000" b="0" dirty="0" err="1">
                <a:effectLst/>
                <a:latin typeface="Calibri" panose="020F0502020204030204" pitchFamily="34" charset="0"/>
                <a:cs typeface="Calibri" panose="020F0502020204030204" pitchFamily="34" charset="0"/>
              </a:rPr>
              <a:t>choisis</a:t>
            </a:r>
            <a:r>
              <a:rPr lang="en-US" sz="1000" b="0" dirty="0">
                <a:effectLst/>
                <a:latin typeface="Calibri" panose="020F0502020204030204" pitchFamily="34" charset="0"/>
                <a:cs typeface="Calibri" panose="020F0502020204030204" pitchFamily="34" charset="0"/>
              </a:rPr>
              <a:t> Light GBM</a:t>
            </a:r>
          </a:p>
          <a:p>
            <a:pPr defTabSz="914400">
              <a:lnSpc>
                <a:spcPct val="110000"/>
              </a:lnSpc>
              <a:spcAft>
                <a:spcPts val="600"/>
              </a:spcAft>
              <a:buSzPct val="125000"/>
            </a:pPr>
            <a:endParaRPr lang="en-US" sz="700" dirty="0"/>
          </a:p>
        </p:txBody>
      </p:sp>
    </p:spTree>
    <p:extLst>
      <p:ext uri="{BB962C8B-B14F-4D97-AF65-F5344CB8AC3E}">
        <p14:creationId xmlns:p14="http://schemas.microsoft.com/office/powerpoint/2010/main" val="22134082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808C89E-23E5-A8D4-7CF5-AA77131EB1DB}"/>
              </a:ext>
            </a:extLst>
          </p:cNvPr>
          <p:cNvSpPr>
            <a:spLocks noGrp="1"/>
          </p:cNvSpPr>
          <p:nvPr>
            <p:ph type="title"/>
          </p:nvPr>
        </p:nvSpPr>
        <p:spPr>
          <a:xfrm>
            <a:off x="1019015" y="1093787"/>
            <a:ext cx="3059969" cy="4697413"/>
          </a:xfrm>
        </p:spPr>
        <p:txBody>
          <a:bodyPr>
            <a:normAutofit/>
          </a:bodyPr>
          <a:lstStyle/>
          <a:p>
            <a:r>
              <a:rPr lang="fr-FR" sz="3300" dirty="0" err="1"/>
              <a:t>Modele</a:t>
            </a:r>
            <a:r>
              <a:rPr lang="fr-FR" sz="3300" dirty="0"/>
              <a:t> : </a:t>
            </a:r>
            <a:r>
              <a:rPr lang="fr-FR" sz="3300" dirty="0" err="1"/>
              <a:t>Metriques</a:t>
            </a:r>
            <a:r>
              <a:rPr lang="fr-FR" sz="3300" dirty="0"/>
              <a:t> utilisées </a:t>
            </a:r>
          </a:p>
        </p:txBody>
      </p:sp>
      <p:sp>
        <p:nvSpPr>
          <p:cNvPr id="60" name="Espace réservé du contenu 2">
            <a:extLst>
              <a:ext uri="{FF2B5EF4-FFF2-40B4-BE49-F238E27FC236}">
                <a16:creationId xmlns:a16="http://schemas.microsoft.com/office/drawing/2014/main" id="{5F0E27C5-5407-CE0D-5112-EED04D51B277}"/>
              </a:ext>
            </a:extLst>
          </p:cNvPr>
          <p:cNvSpPr>
            <a:spLocks noGrp="1"/>
          </p:cNvSpPr>
          <p:nvPr>
            <p:ph idx="1"/>
          </p:nvPr>
        </p:nvSpPr>
        <p:spPr>
          <a:xfrm>
            <a:off x="5215467" y="1093788"/>
            <a:ext cx="5831944" cy="4697413"/>
          </a:xfrm>
        </p:spPr>
        <p:txBody>
          <a:bodyPr>
            <a:normAutofit/>
          </a:bodyPr>
          <a:lstStyle/>
          <a:p>
            <a:pPr marL="0" indent="0">
              <a:lnSpc>
                <a:spcPct val="110000"/>
              </a:lnSpc>
              <a:buNone/>
            </a:pPr>
            <a:br>
              <a:rPr lang="fr-FR" sz="900" dirty="0">
                <a:latin typeface="Calibri" panose="020F0502020204030204" pitchFamily="34" charset="0"/>
                <a:cs typeface="Calibri" panose="020F0502020204030204" pitchFamily="34" charset="0"/>
              </a:rPr>
            </a:br>
            <a:endParaRPr lang="fr-FR" sz="900" dirty="0">
              <a:latin typeface="Calibri" panose="020F0502020204030204" pitchFamily="34" charset="0"/>
              <a:cs typeface="Calibri" panose="020F0502020204030204" pitchFamily="34" charset="0"/>
            </a:endParaRPr>
          </a:p>
        </p:txBody>
      </p:sp>
      <p:sp>
        <p:nvSpPr>
          <p:cNvPr id="4" name="Espace réservé du numéro de diapositive 3">
            <a:extLst>
              <a:ext uri="{FF2B5EF4-FFF2-40B4-BE49-F238E27FC236}">
                <a16:creationId xmlns:a16="http://schemas.microsoft.com/office/drawing/2014/main" id="{B3F7E45D-883F-5654-24E4-ACDAB5AB1BF2}"/>
              </a:ext>
            </a:extLst>
          </p:cNvPr>
          <p:cNvSpPr>
            <a:spLocks noGrp="1"/>
          </p:cNvSpPr>
          <p:nvPr>
            <p:ph type="sldNum" sz="quarter" idx="12"/>
          </p:nvPr>
        </p:nvSpPr>
        <p:spPr/>
        <p:txBody>
          <a:bodyPr>
            <a:normAutofit/>
          </a:bodyPr>
          <a:lstStyle/>
          <a:p>
            <a:pPr>
              <a:spcAft>
                <a:spcPts val="600"/>
              </a:spcAft>
            </a:pPr>
            <a:fld id="{6D22F896-40B5-4ADD-8801-0D06FADFA095}" type="slidenum">
              <a:rPr lang="en-US" smtClean="0"/>
              <a:pPr>
                <a:spcAft>
                  <a:spcPts val="600"/>
                </a:spcAft>
              </a:pPr>
              <a:t>17</a:t>
            </a:fld>
            <a:endParaRPr lang="en-US"/>
          </a:p>
        </p:txBody>
      </p:sp>
      <p:pic>
        <p:nvPicPr>
          <p:cNvPr id="41" name="Image 40">
            <a:extLst>
              <a:ext uri="{FF2B5EF4-FFF2-40B4-BE49-F238E27FC236}">
                <a16:creationId xmlns:a16="http://schemas.microsoft.com/office/drawing/2014/main" id="{191A79D9-7EAF-9E40-4182-E930AFF9DD58}"/>
              </a:ext>
            </a:extLst>
          </p:cNvPr>
          <p:cNvPicPr>
            <a:picLocks noChangeAspect="1"/>
          </p:cNvPicPr>
          <p:nvPr/>
        </p:nvPicPr>
        <p:blipFill>
          <a:blip r:embed="rId2"/>
          <a:stretch>
            <a:fillRect/>
          </a:stretch>
        </p:blipFill>
        <p:spPr>
          <a:xfrm>
            <a:off x="3859305" y="1405965"/>
            <a:ext cx="4309533" cy="734217"/>
          </a:xfrm>
          <a:prstGeom prst="rect">
            <a:avLst/>
          </a:prstGeom>
        </p:spPr>
      </p:pic>
      <p:pic>
        <p:nvPicPr>
          <p:cNvPr id="58" name="Image 57">
            <a:extLst>
              <a:ext uri="{FF2B5EF4-FFF2-40B4-BE49-F238E27FC236}">
                <a16:creationId xmlns:a16="http://schemas.microsoft.com/office/drawing/2014/main" id="{14D17927-88D3-978D-3CA4-0459FC1A28E9}"/>
              </a:ext>
            </a:extLst>
          </p:cNvPr>
          <p:cNvPicPr>
            <a:picLocks noChangeAspect="1"/>
          </p:cNvPicPr>
          <p:nvPr/>
        </p:nvPicPr>
        <p:blipFill>
          <a:blip r:embed="rId3"/>
          <a:stretch>
            <a:fillRect/>
          </a:stretch>
        </p:blipFill>
        <p:spPr>
          <a:xfrm>
            <a:off x="3859305" y="2205862"/>
            <a:ext cx="4309533" cy="734217"/>
          </a:xfrm>
          <a:prstGeom prst="rect">
            <a:avLst/>
          </a:prstGeom>
        </p:spPr>
      </p:pic>
      <p:pic>
        <p:nvPicPr>
          <p:cNvPr id="61" name="Image 60">
            <a:extLst>
              <a:ext uri="{FF2B5EF4-FFF2-40B4-BE49-F238E27FC236}">
                <a16:creationId xmlns:a16="http://schemas.microsoft.com/office/drawing/2014/main" id="{6F03D60D-17FA-7662-5DD6-DA5ABD86237B}"/>
              </a:ext>
            </a:extLst>
          </p:cNvPr>
          <p:cNvPicPr>
            <a:picLocks noChangeAspect="1"/>
          </p:cNvPicPr>
          <p:nvPr/>
        </p:nvPicPr>
        <p:blipFill>
          <a:blip r:embed="rId4"/>
          <a:stretch>
            <a:fillRect/>
          </a:stretch>
        </p:blipFill>
        <p:spPr>
          <a:xfrm>
            <a:off x="3859305" y="3005759"/>
            <a:ext cx="4309533" cy="734217"/>
          </a:xfrm>
          <a:prstGeom prst="rect">
            <a:avLst/>
          </a:prstGeom>
        </p:spPr>
      </p:pic>
      <p:pic>
        <p:nvPicPr>
          <p:cNvPr id="62" name="Image 61">
            <a:extLst>
              <a:ext uri="{FF2B5EF4-FFF2-40B4-BE49-F238E27FC236}">
                <a16:creationId xmlns:a16="http://schemas.microsoft.com/office/drawing/2014/main" id="{D74511CF-B1F9-08E7-578F-8C916F82C7B7}"/>
              </a:ext>
            </a:extLst>
          </p:cNvPr>
          <p:cNvPicPr>
            <a:picLocks noChangeAspect="1"/>
          </p:cNvPicPr>
          <p:nvPr/>
        </p:nvPicPr>
        <p:blipFill>
          <a:blip r:embed="rId5"/>
          <a:stretch>
            <a:fillRect/>
          </a:stretch>
        </p:blipFill>
        <p:spPr>
          <a:xfrm>
            <a:off x="3859305" y="3832550"/>
            <a:ext cx="2006600" cy="546100"/>
          </a:xfrm>
          <a:prstGeom prst="rect">
            <a:avLst/>
          </a:prstGeom>
        </p:spPr>
      </p:pic>
      <p:pic>
        <p:nvPicPr>
          <p:cNvPr id="63" name="Image 62">
            <a:extLst>
              <a:ext uri="{FF2B5EF4-FFF2-40B4-BE49-F238E27FC236}">
                <a16:creationId xmlns:a16="http://schemas.microsoft.com/office/drawing/2014/main" id="{224554D7-FDCB-9C8F-804B-03F8E579B648}"/>
              </a:ext>
            </a:extLst>
          </p:cNvPr>
          <p:cNvPicPr>
            <a:picLocks noChangeAspect="1"/>
          </p:cNvPicPr>
          <p:nvPr/>
        </p:nvPicPr>
        <p:blipFill>
          <a:blip r:embed="rId6"/>
          <a:stretch>
            <a:fillRect/>
          </a:stretch>
        </p:blipFill>
        <p:spPr>
          <a:xfrm>
            <a:off x="3859305" y="4471224"/>
            <a:ext cx="1981200" cy="825500"/>
          </a:xfrm>
          <a:prstGeom prst="rect">
            <a:avLst/>
          </a:prstGeom>
        </p:spPr>
      </p:pic>
      <p:pic>
        <p:nvPicPr>
          <p:cNvPr id="66" name="Image 65">
            <a:extLst>
              <a:ext uri="{FF2B5EF4-FFF2-40B4-BE49-F238E27FC236}">
                <a16:creationId xmlns:a16="http://schemas.microsoft.com/office/drawing/2014/main" id="{7A9743A3-9040-C79A-602C-E0C23A63399A}"/>
              </a:ext>
            </a:extLst>
          </p:cNvPr>
          <p:cNvPicPr>
            <a:picLocks noChangeAspect="1"/>
          </p:cNvPicPr>
          <p:nvPr/>
        </p:nvPicPr>
        <p:blipFill>
          <a:blip r:embed="rId7"/>
          <a:stretch>
            <a:fillRect/>
          </a:stretch>
        </p:blipFill>
        <p:spPr>
          <a:xfrm>
            <a:off x="3859305" y="555140"/>
            <a:ext cx="3361766" cy="734217"/>
          </a:xfrm>
          <a:prstGeom prst="rect">
            <a:avLst/>
          </a:prstGeom>
        </p:spPr>
      </p:pic>
    </p:spTree>
    <p:extLst>
      <p:ext uri="{BB962C8B-B14F-4D97-AF65-F5344CB8AC3E}">
        <p14:creationId xmlns:p14="http://schemas.microsoft.com/office/powerpoint/2010/main" val="27049341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808C89E-23E5-A8D4-7CF5-AA77131EB1DB}"/>
              </a:ext>
            </a:extLst>
          </p:cNvPr>
          <p:cNvSpPr>
            <a:spLocks noGrp="1"/>
          </p:cNvSpPr>
          <p:nvPr>
            <p:ph type="title"/>
          </p:nvPr>
        </p:nvSpPr>
        <p:spPr>
          <a:xfrm>
            <a:off x="6448425" y="618518"/>
            <a:ext cx="4598985" cy="1478570"/>
          </a:xfrm>
        </p:spPr>
        <p:txBody>
          <a:bodyPr>
            <a:normAutofit/>
          </a:bodyPr>
          <a:lstStyle/>
          <a:p>
            <a:r>
              <a:rPr lang="fr-FR" dirty="0"/>
              <a:t>Modèle : Processus de rééquilibrage</a:t>
            </a:r>
          </a:p>
        </p:txBody>
      </p:sp>
      <p:sp>
        <p:nvSpPr>
          <p:cNvPr id="3" name="Espace réservé du contenu 2">
            <a:extLst>
              <a:ext uri="{FF2B5EF4-FFF2-40B4-BE49-F238E27FC236}">
                <a16:creationId xmlns:a16="http://schemas.microsoft.com/office/drawing/2014/main" id="{5F0E27C5-5407-CE0D-5112-EED04D51B277}"/>
              </a:ext>
            </a:extLst>
          </p:cNvPr>
          <p:cNvSpPr>
            <a:spLocks noGrp="1"/>
          </p:cNvSpPr>
          <p:nvPr>
            <p:ph idx="1"/>
          </p:nvPr>
        </p:nvSpPr>
        <p:spPr>
          <a:xfrm>
            <a:off x="6448424" y="2066926"/>
            <a:ext cx="5238751" cy="4264024"/>
          </a:xfrm>
        </p:spPr>
        <p:txBody>
          <a:bodyPr>
            <a:normAutofit/>
          </a:bodyPr>
          <a:lstStyle/>
          <a:p>
            <a:pPr marL="0" indent="0">
              <a:lnSpc>
                <a:spcPct val="110000"/>
              </a:lnSpc>
              <a:buNone/>
            </a:pPr>
            <a:r>
              <a:rPr lang="fr-FR" sz="1200" b="1" dirty="0">
                <a:latin typeface="Calibri" panose="020F0502020204030204" pitchFamily="34" charset="0"/>
                <a:cs typeface="Calibri" panose="020F0502020204030204" pitchFamily="34" charset="0"/>
              </a:rPr>
              <a:t>Pour la création du pipeline de prédiction : </a:t>
            </a:r>
          </a:p>
          <a:p>
            <a:pPr marL="0" indent="0">
              <a:lnSpc>
                <a:spcPct val="110000"/>
              </a:lnSpc>
              <a:buNone/>
            </a:pPr>
            <a:endParaRPr lang="fr-FR" sz="1200" b="1" dirty="0">
              <a:latin typeface="Calibri" panose="020F0502020204030204" pitchFamily="34" charset="0"/>
              <a:cs typeface="Calibri" panose="020F0502020204030204" pitchFamily="34" charset="0"/>
            </a:endParaRPr>
          </a:p>
          <a:p>
            <a:pPr marL="0" indent="0">
              <a:lnSpc>
                <a:spcPct val="110000"/>
              </a:lnSpc>
              <a:buNone/>
            </a:pPr>
            <a:r>
              <a:rPr lang="fr-FR" sz="1200" b="0" i="0" u="none" strike="noStrike" dirty="0">
                <a:effectLst/>
                <a:latin typeface="Calibri" panose="020F0502020204030204" pitchFamily="34" charset="0"/>
                <a:cs typeface="Calibri" panose="020F0502020204030204" pitchFamily="34" charset="0"/>
              </a:rPr>
              <a:t>Cette stratégie combine deux approches pour gérer le déséquilibre des classes :</a:t>
            </a:r>
          </a:p>
          <a:p>
            <a:pPr marL="0" indent="0">
              <a:lnSpc>
                <a:spcPct val="110000"/>
              </a:lnSpc>
              <a:buNone/>
            </a:pPr>
            <a:endParaRPr lang="fr-FR" sz="1200" b="0" i="0" u="none" strike="noStrike" dirty="0">
              <a:effectLst/>
              <a:latin typeface="Calibri" panose="020F0502020204030204" pitchFamily="34" charset="0"/>
              <a:cs typeface="Calibri" panose="020F0502020204030204" pitchFamily="34" charset="0"/>
            </a:endParaRPr>
          </a:p>
          <a:p>
            <a:pPr>
              <a:lnSpc>
                <a:spcPct val="110000"/>
              </a:lnSpc>
              <a:buFont typeface="+mj-lt"/>
              <a:buAutoNum type="arabicPeriod"/>
            </a:pPr>
            <a:r>
              <a:rPr lang="fr-FR" sz="1200" b="1" i="0" u="none" strike="noStrike" dirty="0">
                <a:effectLst/>
                <a:latin typeface="Calibri" panose="020F0502020204030204" pitchFamily="34" charset="0"/>
                <a:cs typeface="Calibri" panose="020F0502020204030204" pitchFamily="34" charset="0"/>
              </a:rPr>
              <a:t>Over-sampling avec SMOTE</a:t>
            </a:r>
            <a:r>
              <a:rPr lang="fr-FR" sz="1200" b="0" i="0" u="none" strike="noStrike" dirty="0">
                <a:effectLst/>
                <a:latin typeface="Calibri" panose="020F0502020204030204" pitchFamily="34" charset="0"/>
                <a:cs typeface="Calibri" panose="020F0502020204030204" pitchFamily="34" charset="0"/>
              </a:rPr>
              <a:t> : pour augmenter le nombre d'instances de la classe minoritaire.</a:t>
            </a:r>
          </a:p>
          <a:p>
            <a:pPr>
              <a:lnSpc>
                <a:spcPct val="110000"/>
              </a:lnSpc>
              <a:buFont typeface="+mj-lt"/>
              <a:buAutoNum type="arabicPeriod"/>
            </a:pPr>
            <a:r>
              <a:rPr lang="fr-FR" sz="1200" b="1" i="0" u="none" strike="noStrike" dirty="0">
                <a:effectLst/>
                <a:latin typeface="Calibri" panose="020F0502020204030204" pitchFamily="34" charset="0"/>
                <a:cs typeface="Calibri" panose="020F0502020204030204" pitchFamily="34" charset="0"/>
              </a:rPr>
              <a:t>Poids de classe dans le modèle</a:t>
            </a:r>
            <a:r>
              <a:rPr lang="fr-FR" sz="1200" b="0" i="0" u="none" strike="noStrike" dirty="0">
                <a:effectLst/>
                <a:latin typeface="Calibri" panose="020F0502020204030204" pitchFamily="34" charset="0"/>
                <a:cs typeface="Calibri" panose="020F0502020204030204" pitchFamily="34" charset="0"/>
              </a:rPr>
              <a:t> : pour donner plus d'importance à la classe minoritaire lors de l'entraînement du modèle.</a:t>
            </a:r>
          </a:p>
          <a:p>
            <a:pPr marL="0" indent="0">
              <a:lnSpc>
                <a:spcPct val="110000"/>
              </a:lnSpc>
              <a:buNone/>
            </a:pPr>
            <a:endParaRPr lang="fr-FR" sz="1200" b="0" i="0" u="none" strike="noStrike" dirty="0">
              <a:effectLst/>
              <a:latin typeface="Calibri" panose="020F0502020204030204" pitchFamily="34" charset="0"/>
              <a:cs typeface="Calibri" panose="020F0502020204030204" pitchFamily="34" charset="0"/>
            </a:endParaRPr>
          </a:p>
          <a:p>
            <a:pPr>
              <a:lnSpc>
                <a:spcPct val="110000"/>
              </a:lnSpc>
            </a:pPr>
            <a:r>
              <a:rPr lang="fr-FR" sz="1200" b="0" i="0" u="none" strike="noStrike" dirty="0">
                <a:effectLst/>
                <a:latin typeface="Calibri" panose="020F0502020204030204" pitchFamily="34" charset="0"/>
                <a:cs typeface="Calibri" panose="020F0502020204030204" pitchFamily="34" charset="0"/>
              </a:rPr>
              <a:t>En combinant ces deux techniques, le code vise à créer un modèle qui est à la fois sensible à la classe minoritaire et performant en termes de métriques d'évaluation.</a:t>
            </a:r>
          </a:p>
          <a:p>
            <a:pPr marL="0" indent="0">
              <a:lnSpc>
                <a:spcPct val="110000"/>
              </a:lnSpc>
              <a:buNone/>
            </a:pPr>
            <a:br>
              <a:rPr lang="fr-FR" sz="1000" dirty="0">
                <a:latin typeface="Calibri" panose="020F0502020204030204" pitchFamily="34" charset="0"/>
                <a:cs typeface="Calibri" panose="020F0502020204030204" pitchFamily="34" charset="0"/>
              </a:rPr>
            </a:br>
            <a:endParaRPr lang="fr-FR" sz="1000" dirty="0">
              <a:latin typeface="Calibri" panose="020F0502020204030204" pitchFamily="34" charset="0"/>
              <a:cs typeface="Calibri" panose="020F0502020204030204" pitchFamily="34" charset="0"/>
            </a:endParaRPr>
          </a:p>
        </p:txBody>
      </p:sp>
      <p:sp>
        <p:nvSpPr>
          <p:cNvPr id="4" name="Espace réservé du numéro de diapositive 3">
            <a:extLst>
              <a:ext uri="{FF2B5EF4-FFF2-40B4-BE49-F238E27FC236}">
                <a16:creationId xmlns:a16="http://schemas.microsoft.com/office/drawing/2014/main" id="{B3F7E45D-883F-5654-24E4-ACDAB5AB1BF2}"/>
              </a:ext>
            </a:extLst>
          </p:cNvPr>
          <p:cNvSpPr>
            <a:spLocks noGrp="1"/>
          </p:cNvSpPr>
          <p:nvPr>
            <p:ph type="sldNum" sz="quarter" idx="12"/>
          </p:nvPr>
        </p:nvSpPr>
        <p:spPr/>
        <p:txBody>
          <a:bodyPr>
            <a:normAutofit/>
          </a:bodyPr>
          <a:lstStyle/>
          <a:p>
            <a:pPr>
              <a:spcAft>
                <a:spcPts val="600"/>
              </a:spcAft>
            </a:pPr>
            <a:fld id="{6D22F896-40B5-4ADD-8801-0D06FADFA095}" type="slidenum">
              <a:rPr lang="en-US" smtClean="0"/>
              <a:pPr>
                <a:spcAft>
                  <a:spcPts val="600"/>
                </a:spcAft>
              </a:pPr>
              <a:t>18</a:t>
            </a:fld>
            <a:endParaRPr lang="en-US"/>
          </a:p>
        </p:txBody>
      </p:sp>
      <p:pic>
        <p:nvPicPr>
          <p:cNvPr id="6" name="Picture 5" descr="Ampoules blanches avec une ampoule jaune qui se démarque">
            <a:extLst>
              <a:ext uri="{FF2B5EF4-FFF2-40B4-BE49-F238E27FC236}">
                <a16:creationId xmlns:a16="http://schemas.microsoft.com/office/drawing/2014/main" id="{B2FD9E62-179C-63BF-FAB2-2A15B655D3B6}"/>
              </a:ext>
            </a:extLst>
          </p:cNvPr>
          <p:cNvPicPr>
            <a:picLocks noChangeAspect="1"/>
          </p:cNvPicPr>
          <p:nvPr/>
        </p:nvPicPr>
        <p:blipFill rotWithShape="1">
          <a:blip r:embed="rId3"/>
          <a:srcRect l="12371" r="28240" b="-1"/>
          <a:stretch/>
        </p:blipFill>
        <p:spPr>
          <a:xfrm>
            <a:off x="-5597" y="10"/>
            <a:ext cx="6101597" cy="6857990"/>
          </a:xfrm>
          <a:prstGeom prst="rect">
            <a:avLst/>
          </a:prstGeom>
        </p:spPr>
      </p:pic>
    </p:spTree>
    <p:extLst>
      <p:ext uri="{BB962C8B-B14F-4D97-AF65-F5344CB8AC3E}">
        <p14:creationId xmlns:p14="http://schemas.microsoft.com/office/powerpoint/2010/main" val="19275264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A52E67B-819E-4089-E910-7339D6131F87}"/>
              </a:ext>
            </a:extLst>
          </p:cNvPr>
          <p:cNvSpPr>
            <a:spLocks noGrp="1"/>
          </p:cNvSpPr>
          <p:nvPr>
            <p:ph type="title"/>
          </p:nvPr>
        </p:nvSpPr>
        <p:spPr>
          <a:xfrm>
            <a:off x="1617233" y="4539573"/>
            <a:ext cx="8957534" cy="1182838"/>
          </a:xfrm>
        </p:spPr>
        <p:txBody>
          <a:bodyPr vert="horz" lIns="91440" tIns="45720" rIns="91440" bIns="45720" rtlCol="0" anchor="b">
            <a:normAutofit/>
          </a:bodyPr>
          <a:lstStyle/>
          <a:p>
            <a:pPr algn="ctr"/>
            <a:r>
              <a:rPr lang="en-US" sz="4400"/>
              <a:t>Feature importance des modeles </a:t>
            </a:r>
          </a:p>
        </p:txBody>
      </p:sp>
      <p:sp>
        <p:nvSpPr>
          <p:cNvPr id="4" name="Espace réservé du numéro de diapositive 3">
            <a:extLst>
              <a:ext uri="{FF2B5EF4-FFF2-40B4-BE49-F238E27FC236}">
                <a16:creationId xmlns:a16="http://schemas.microsoft.com/office/drawing/2014/main" id="{BC245C23-A1DF-8390-81D5-118C8FFFB9CE}"/>
              </a:ext>
            </a:extLst>
          </p:cNvPr>
          <p:cNvSpPr>
            <a:spLocks noGrp="1"/>
          </p:cNvSpPr>
          <p:nvPr>
            <p:ph type="sldNum" sz="quarter" idx="12"/>
          </p:nvPr>
        </p:nvSpPr>
        <p:spPr>
          <a:xfrm>
            <a:off x="9896911" y="6309360"/>
            <a:ext cx="771089" cy="365125"/>
          </a:xfrm>
        </p:spPr>
        <p:txBody>
          <a:bodyPr vert="horz" lIns="91440" tIns="45720" rIns="91440" bIns="45720" rtlCol="0" anchor="ctr">
            <a:normAutofit/>
          </a:bodyPr>
          <a:lstStyle/>
          <a:p>
            <a:pPr defTabSz="914400">
              <a:spcAft>
                <a:spcPts val="600"/>
              </a:spcAft>
            </a:pPr>
            <a:fld id="{6D22F896-40B5-4ADD-8801-0D06FADFA095}" type="slidenum">
              <a:rPr lang="en-US"/>
              <a:pPr defTabSz="914400">
                <a:spcAft>
                  <a:spcPts val="600"/>
                </a:spcAft>
              </a:pPr>
              <a:t>19</a:t>
            </a:fld>
            <a:endParaRPr lang="en-US"/>
          </a:p>
        </p:txBody>
      </p:sp>
      <p:pic>
        <p:nvPicPr>
          <p:cNvPr id="6" name="Espace réservé du contenu 5" descr="Une image contenant texte, capture d’écran, ligne, diagramme&#10;&#10;Description générée automatiquement">
            <a:extLst>
              <a:ext uri="{FF2B5EF4-FFF2-40B4-BE49-F238E27FC236}">
                <a16:creationId xmlns:a16="http://schemas.microsoft.com/office/drawing/2014/main" id="{3DC668F9-3D2E-1624-1A10-0D2780C16023}"/>
              </a:ext>
            </a:extLst>
          </p:cNvPr>
          <p:cNvPicPr>
            <a:picLocks noChangeAspect="1"/>
          </p:cNvPicPr>
          <p:nvPr/>
        </p:nvPicPr>
        <p:blipFill>
          <a:blip r:embed="rId3"/>
          <a:stretch>
            <a:fillRect/>
          </a:stretch>
        </p:blipFill>
        <p:spPr>
          <a:xfrm>
            <a:off x="771363" y="756806"/>
            <a:ext cx="5920143" cy="3448482"/>
          </a:xfrm>
          <a:prstGeom prst="rect">
            <a:avLst/>
          </a:prstGeom>
        </p:spPr>
      </p:pic>
      <p:pic>
        <p:nvPicPr>
          <p:cNvPr id="8" name="Espace réservé du contenu 7" descr="Une image contenant texte, reçu, Police, capture d’écran&#10;&#10;Description générée automatiquement">
            <a:extLst>
              <a:ext uri="{FF2B5EF4-FFF2-40B4-BE49-F238E27FC236}">
                <a16:creationId xmlns:a16="http://schemas.microsoft.com/office/drawing/2014/main" id="{E65E01ED-5AD2-3A03-B53C-1224143E3031}"/>
              </a:ext>
            </a:extLst>
          </p:cNvPr>
          <p:cNvPicPr>
            <a:picLocks noChangeAspect="1"/>
          </p:cNvPicPr>
          <p:nvPr/>
        </p:nvPicPr>
        <p:blipFill>
          <a:blip r:embed="rId4"/>
          <a:stretch>
            <a:fillRect/>
          </a:stretch>
        </p:blipFill>
        <p:spPr>
          <a:xfrm>
            <a:off x="6679364" y="1896269"/>
            <a:ext cx="4845661" cy="1078159"/>
          </a:xfrm>
          <a:prstGeom prst="rect">
            <a:avLst/>
          </a:prstGeom>
        </p:spPr>
      </p:pic>
    </p:spTree>
    <p:extLst>
      <p:ext uri="{BB962C8B-B14F-4D97-AF65-F5344CB8AC3E}">
        <p14:creationId xmlns:p14="http://schemas.microsoft.com/office/powerpoint/2010/main" val="17558920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B880006-2D22-CF66-0A25-48C7F1E64302}"/>
              </a:ext>
            </a:extLst>
          </p:cNvPr>
          <p:cNvSpPr>
            <a:spLocks noGrp="1"/>
          </p:cNvSpPr>
          <p:nvPr>
            <p:ph type="title"/>
          </p:nvPr>
        </p:nvSpPr>
        <p:spPr>
          <a:xfrm>
            <a:off x="853330" y="1134681"/>
            <a:ext cx="2743310" cy="4255025"/>
          </a:xfrm>
        </p:spPr>
        <p:txBody>
          <a:bodyPr>
            <a:normAutofit/>
          </a:bodyPr>
          <a:lstStyle/>
          <a:p>
            <a:r>
              <a:rPr lang="fr-FR" dirty="0">
                <a:solidFill>
                  <a:srgbClr val="FFFFFF"/>
                </a:solidFill>
                <a:effectLst/>
                <a:latin typeface="Calibri" panose="020F0502020204030204" pitchFamily="34" charset="0"/>
                <a:cs typeface="Calibri" panose="020F0502020204030204" pitchFamily="34" charset="0"/>
              </a:rPr>
              <a:t>Sommaire</a:t>
            </a:r>
            <a:br>
              <a:rPr lang="fr-FR" dirty="0">
                <a:solidFill>
                  <a:srgbClr val="FFFFFF"/>
                </a:solidFill>
                <a:effectLst/>
                <a:latin typeface="Calibri" panose="020F0502020204030204" pitchFamily="34" charset="0"/>
                <a:cs typeface="Calibri" panose="020F0502020204030204" pitchFamily="34" charset="0"/>
              </a:rPr>
            </a:br>
            <a:br>
              <a:rPr lang="fr-FR" dirty="0">
                <a:solidFill>
                  <a:srgbClr val="FFFFFF"/>
                </a:solidFill>
                <a:effectLst/>
                <a:latin typeface="DIN Condensed" pitchFamily="2" charset="0"/>
              </a:rPr>
            </a:br>
            <a:endParaRPr lang="fr-FR" dirty="0">
              <a:solidFill>
                <a:srgbClr val="FFFFFF"/>
              </a:solidFill>
            </a:endParaRPr>
          </a:p>
        </p:txBody>
      </p:sp>
      <p:graphicFrame>
        <p:nvGraphicFramePr>
          <p:cNvPr id="5" name="Espace réservé du contenu 2">
            <a:extLst>
              <a:ext uri="{FF2B5EF4-FFF2-40B4-BE49-F238E27FC236}">
                <a16:creationId xmlns:a16="http://schemas.microsoft.com/office/drawing/2014/main" id="{1C180F92-C9A1-1424-3BA0-A891B031ED74}"/>
              </a:ext>
            </a:extLst>
          </p:cNvPr>
          <p:cNvGraphicFramePr>
            <a:graphicFrameLocks noGrp="1"/>
          </p:cNvGraphicFramePr>
          <p:nvPr>
            <p:ph idx="1"/>
            <p:extLst>
              <p:ext uri="{D42A27DB-BD31-4B8C-83A1-F6EECF244321}">
                <p14:modId xmlns:p14="http://schemas.microsoft.com/office/powerpoint/2010/main" val="716309943"/>
              </p:ext>
            </p:extLst>
          </p:nvPr>
        </p:nvGraphicFramePr>
        <p:xfrm>
          <a:off x="4662189" y="1134682"/>
          <a:ext cx="6692748" cy="42550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Espace réservé du numéro de diapositive 2">
            <a:extLst>
              <a:ext uri="{FF2B5EF4-FFF2-40B4-BE49-F238E27FC236}">
                <a16:creationId xmlns:a16="http://schemas.microsoft.com/office/drawing/2014/main" id="{6027628C-D0C0-DD83-A9E8-1D2402A88A5D}"/>
              </a:ext>
            </a:extLst>
          </p:cNvPr>
          <p:cNvSpPr>
            <a:spLocks noGrp="1"/>
          </p:cNvSpPr>
          <p:nvPr>
            <p:ph type="sldNum" sz="quarter" idx="12"/>
          </p:nvPr>
        </p:nvSpPr>
        <p:spPr>
          <a:xfrm>
            <a:off x="10357217" y="5883274"/>
            <a:ext cx="690193" cy="365125"/>
          </a:xfrm>
        </p:spPr>
        <p:txBody>
          <a:bodyPr>
            <a:normAutofit/>
          </a:bodyPr>
          <a:lstStyle/>
          <a:p>
            <a:pPr>
              <a:spcAft>
                <a:spcPts val="600"/>
              </a:spcAft>
            </a:pPr>
            <a:fld id="{6D22F896-40B5-4ADD-8801-0D06FADFA095}" type="slidenum">
              <a:rPr lang="en-US">
                <a:solidFill>
                  <a:schemeClr val="tx1">
                    <a:lumMod val="85000"/>
                    <a:lumOff val="15000"/>
                  </a:schemeClr>
                </a:solidFill>
              </a:rPr>
              <a:pPr>
                <a:spcAft>
                  <a:spcPts val="600"/>
                </a:spcAft>
              </a:pPr>
              <a:t>2</a:t>
            </a:fld>
            <a:endParaRPr lang="en-US">
              <a:solidFill>
                <a:schemeClr val="tx1">
                  <a:lumMod val="85000"/>
                  <a:lumOff val="15000"/>
                </a:schemeClr>
              </a:solidFill>
            </a:endParaRPr>
          </a:p>
        </p:txBody>
      </p:sp>
    </p:spTree>
    <p:extLst>
      <p:ext uri="{BB962C8B-B14F-4D97-AF65-F5344CB8AC3E}">
        <p14:creationId xmlns:p14="http://schemas.microsoft.com/office/powerpoint/2010/main" val="1009011564"/>
      </p:ext>
    </p:extLst>
  </p:cSld>
  <p:clrMapOvr>
    <a:overrideClrMapping bg1="lt1" tx1="dk1" bg2="lt2" tx2="dk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A52E67B-819E-4089-E910-7339D6131F87}"/>
              </a:ext>
            </a:extLst>
          </p:cNvPr>
          <p:cNvSpPr>
            <a:spLocks noGrp="1"/>
          </p:cNvSpPr>
          <p:nvPr>
            <p:ph type="title"/>
          </p:nvPr>
        </p:nvSpPr>
        <p:spPr>
          <a:xfrm>
            <a:off x="8057397" y="1113282"/>
            <a:ext cx="3489569" cy="2396681"/>
          </a:xfrm>
        </p:spPr>
        <p:txBody>
          <a:bodyPr vert="horz" lIns="91440" tIns="45720" rIns="91440" bIns="45720" rtlCol="0" anchor="b">
            <a:normAutofit/>
          </a:bodyPr>
          <a:lstStyle/>
          <a:p>
            <a:r>
              <a:rPr lang="en-US" sz="3700">
                <a:solidFill>
                  <a:srgbClr val="FFFFFF"/>
                </a:solidFill>
              </a:rPr>
              <a:t>Feature importance globale du modèle choisi</a:t>
            </a:r>
          </a:p>
        </p:txBody>
      </p:sp>
      <p:sp>
        <p:nvSpPr>
          <p:cNvPr id="4" name="Espace réservé du numéro de diapositive 3">
            <a:extLst>
              <a:ext uri="{FF2B5EF4-FFF2-40B4-BE49-F238E27FC236}">
                <a16:creationId xmlns:a16="http://schemas.microsoft.com/office/drawing/2014/main" id="{BC245C23-A1DF-8390-81D5-118C8FFFB9CE}"/>
              </a:ext>
            </a:extLst>
          </p:cNvPr>
          <p:cNvSpPr>
            <a:spLocks noGrp="1"/>
          </p:cNvSpPr>
          <p:nvPr>
            <p:ph type="sldNum" sz="quarter" idx="12"/>
          </p:nvPr>
        </p:nvSpPr>
        <p:spPr>
          <a:xfrm>
            <a:off x="9896911" y="6309360"/>
            <a:ext cx="771089" cy="365125"/>
          </a:xfrm>
        </p:spPr>
        <p:txBody>
          <a:bodyPr vert="horz" lIns="91440" tIns="45720" rIns="91440" bIns="45720" rtlCol="0" anchor="ctr">
            <a:normAutofit/>
          </a:bodyPr>
          <a:lstStyle/>
          <a:p>
            <a:pPr defTabSz="914400">
              <a:spcAft>
                <a:spcPts val="600"/>
              </a:spcAft>
            </a:pPr>
            <a:fld id="{6D22F896-40B5-4ADD-8801-0D06FADFA095}" type="slidenum">
              <a:rPr lang="en-US">
                <a:solidFill>
                  <a:srgbClr val="FFFFFF"/>
                </a:solidFill>
              </a:rPr>
              <a:pPr defTabSz="914400">
                <a:spcAft>
                  <a:spcPts val="600"/>
                </a:spcAft>
              </a:pPr>
              <a:t>20</a:t>
            </a:fld>
            <a:endParaRPr lang="en-US">
              <a:solidFill>
                <a:srgbClr val="FFFFFF"/>
              </a:solidFill>
            </a:endParaRPr>
          </a:p>
        </p:txBody>
      </p:sp>
      <p:pic>
        <p:nvPicPr>
          <p:cNvPr id="89" name="Image 88" descr="Une image contenant texte, capture d’écran, ligne, nombre&#10;&#10;Description générée automatiquement">
            <a:extLst>
              <a:ext uri="{FF2B5EF4-FFF2-40B4-BE49-F238E27FC236}">
                <a16:creationId xmlns:a16="http://schemas.microsoft.com/office/drawing/2014/main" id="{59E68DEC-F988-57E8-3F07-68C5761F49EA}"/>
              </a:ext>
            </a:extLst>
          </p:cNvPr>
          <p:cNvPicPr>
            <a:picLocks noChangeAspect="1"/>
          </p:cNvPicPr>
          <p:nvPr/>
        </p:nvPicPr>
        <p:blipFill>
          <a:blip r:embed="rId2"/>
          <a:stretch>
            <a:fillRect/>
          </a:stretch>
        </p:blipFill>
        <p:spPr>
          <a:xfrm>
            <a:off x="2470837" y="980858"/>
            <a:ext cx="4314710" cy="4898194"/>
          </a:xfrm>
          <a:prstGeom prst="rect">
            <a:avLst/>
          </a:prstGeom>
        </p:spPr>
      </p:pic>
    </p:spTree>
    <p:extLst>
      <p:ext uri="{BB962C8B-B14F-4D97-AF65-F5344CB8AC3E}">
        <p14:creationId xmlns:p14="http://schemas.microsoft.com/office/powerpoint/2010/main" val="190330837"/>
      </p:ext>
    </p:extLst>
  </p:cSld>
  <p:clrMapOvr>
    <a:overrideClrMapping bg1="lt1" tx1="dk1" bg2="lt2" tx2="dk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7C99664-0804-E21C-6797-7421CA10C6C4}"/>
              </a:ext>
            </a:extLst>
          </p:cNvPr>
          <p:cNvSpPr>
            <a:spLocks noGrp="1"/>
          </p:cNvSpPr>
          <p:nvPr>
            <p:ph type="title"/>
          </p:nvPr>
        </p:nvSpPr>
        <p:spPr/>
        <p:txBody>
          <a:bodyPr/>
          <a:lstStyle/>
          <a:p>
            <a:r>
              <a:rPr lang="fr-FR" dirty="0"/>
              <a:t>Pipeline de </a:t>
            </a:r>
            <a:r>
              <a:rPr lang="fr-FR" dirty="0" err="1"/>
              <a:t>deploiement</a:t>
            </a:r>
            <a:endParaRPr lang="fr-FR" dirty="0"/>
          </a:p>
        </p:txBody>
      </p:sp>
      <p:sp>
        <p:nvSpPr>
          <p:cNvPr id="4" name="Espace réservé du numéro de diapositive 3">
            <a:extLst>
              <a:ext uri="{FF2B5EF4-FFF2-40B4-BE49-F238E27FC236}">
                <a16:creationId xmlns:a16="http://schemas.microsoft.com/office/drawing/2014/main" id="{72FDEB15-7DD9-A937-4238-186253223400}"/>
              </a:ext>
            </a:extLst>
          </p:cNvPr>
          <p:cNvSpPr>
            <a:spLocks noGrp="1"/>
          </p:cNvSpPr>
          <p:nvPr>
            <p:ph type="sldNum" sz="quarter" idx="12"/>
          </p:nvPr>
        </p:nvSpPr>
        <p:spPr/>
        <p:txBody>
          <a:bodyPr/>
          <a:lstStyle/>
          <a:p>
            <a:fld id="{6D22F896-40B5-4ADD-8801-0D06FADFA095}" type="slidenum">
              <a:rPr lang="en-US" smtClean="0"/>
              <a:pPr/>
              <a:t>21</a:t>
            </a:fld>
            <a:endParaRPr lang="en-US" dirty="0"/>
          </a:p>
        </p:txBody>
      </p:sp>
      <p:grpSp>
        <p:nvGrpSpPr>
          <p:cNvPr id="16" name="Groupe 15">
            <a:extLst>
              <a:ext uri="{FF2B5EF4-FFF2-40B4-BE49-F238E27FC236}">
                <a16:creationId xmlns:a16="http://schemas.microsoft.com/office/drawing/2014/main" id="{5CF38B64-EC59-3A1E-A1B6-5951931203E7}"/>
              </a:ext>
            </a:extLst>
          </p:cNvPr>
          <p:cNvGrpSpPr/>
          <p:nvPr/>
        </p:nvGrpSpPr>
        <p:grpSpPr>
          <a:xfrm>
            <a:off x="1448001" y="1888327"/>
            <a:ext cx="8871556" cy="1540673"/>
            <a:chOff x="880128" y="2658661"/>
            <a:chExt cx="8871556" cy="1540673"/>
          </a:xfrm>
          <a:gradFill flip="none" rotWithShape="1">
            <a:gsLst>
              <a:gs pos="0">
                <a:schemeClr val="accent5">
                  <a:lumMod val="75000"/>
                  <a:shade val="30000"/>
                  <a:satMod val="115000"/>
                </a:schemeClr>
              </a:gs>
              <a:gs pos="50000">
                <a:schemeClr val="accent5">
                  <a:lumMod val="75000"/>
                  <a:shade val="67500"/>
                  <a:satMod val="115000"/>
                </a:schemeClr>
              </a:gs>
              <a:gs pos="100000">
                <a:schemeClr val="accent5">
                  <a:lumMod val="75000"/>
                  <a:shade val="100000"/>
                  <a:satMod val="115000"/>
                </a:schemeClr>
              </a:gs>
            </a:gsLst>
            <a:lin ang="2700000" scaled="1"/>
            <a:tileRect/>
          </a:gradFill>
        </p:grpSpPr>
        <p:sp>
          <p:nvSpPr>
            <p:cNvPr id="11" name="Rectangle : coins arrondis 10">
              <a:extLst>
                <a:ext uri="{FF2B5EF4-FFF2-40B4-BE49-F238E27FC236}">
                  <a16:creationId xmlns:a16="http://schemas.microsoft.com/office/drawing/2014/main" id="{9C31AB6E-3D5C-915A-44CD-61932DBB364E}"/>
                </a:ext>
              </a:extLst>
            </p:cNvPr>
            <p:cNvSpPr/>
            <p:nvPr/>
          </p:nvSpPr>
          <p:spPr>
            <a:xfrm>
              <a:off x="880128" y="2658661"/>
              <a:ext cx="2393577" cy="1540672"/>
            </a:xfrm>
            <a:prstGeom prst="roundRect">
              <a:avLst/>
            </a:prstGeom>
            <a:grpFill/>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a:p>
              <a:pPr algn="ctr"/>
              <a:r>
                <a:rPr lang="fr-FR" dirty="0" err="1"/>
                <a:t>Tracking</a:t>
              </a:r>
              <a:r>
                <a:rPr lang="fr-FR" dirty="0"/>
                <a:t> et stockage des modèles</a:t>
              </a:r>
            </a:p>
            <a:p>
              <a:pPr algn="ctr"/>
              <a:endParaRPr lang="fr-FR" dirty="0"/>
            </a:p>
            <a:p>
              <a:pPr algn="ctr"/>
              <a:endParaRPr lang="fr-FR" dirty="0"/>
            </a:p>
            <a:p>
              <a:pPr algn="ctr"/>
              <a:endParaRPr lang="fr-FR" dirty="0"/>
            </a:p>
            <a:p>
              <a:pPr algn="ctr"/>
              <a:endParaRPr lang="fr-FR" dirty="0"/>
            </a:p>
          </p:txBody>
        </p:sp>
        <p:sp>
          <p:nvSpPr>
            <p:cNvPr id="5" name="Rectangle : coins arrondis 4">
              <a:extLst>
                <a:ext uri="{FF2B5EF4-FFF2-40B4-BE49-F238E27FC236}">
                  <a16:creationId xmlns:a16="http://schemas.microsoft.com/office/drawing/2014/main" id="{BD6D003B-EFE8-FAB5-1BBA-FDE5D409D1A9}"/>
                </a:ext>
              </a:extLst>
            </p:cNvPr>
            <p:cNvSpPr/>
            <p:nvPr/>
          </p:nvSpPr>
          <p:spPr>
            <a:xfrm>
              <a:off x="3724835" y="2658662"/>
              <a:ext cx="3095718" cy="1540672"/>
            </a:xfrm>
            <a:prstGeom prst="roundRect">
              <a:avLst/>
            </a:prstGeom>
            <a:grpFill/>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a:p>
              <a:pPr algn="ctr"/>
              <a:endParaRPr lang="fr-FR" dirty="0"/>
            </a:p>
            <a:p>
              <a:pPr algn="ctr"/>
              <a:endParaRPr lang="fr-FR" dirty="0"/>
            </a:p>
            <a:p>
              <a:pPr algn="ctr"/>
              <a:endParaRPr lang="fr-FR" dirty="0"/>
            </a:p>
            <a:p>
              <a:pPr algn="ctr"/>
              <a:endParaRPr lang="fr-FR" dirty="0"/>
            </a:p>
            <a:p>
              <a:pPr algn="ctr"/>
              <a:endParaRPr lang="fr-FR" dirty="0"/>
            </a:p>
            <a:p>
              <a:pPr algn="ctr"/>
              <a:r>
                <a:rPr lang="fr-FR" dirty="0"/>
                <a:t>Backend</a:t>
              </a:r>
            </a:p>
            <a:p>
              <a:pPr algn="ctr"/>
              <a:endParaRPr lang="fr-FR" dirty="0"/>
            </a:p>
            <a:p>
              <a:pPr algn="ctr"/>
              <a:endParaRPr lang="fr-FR" dirty="0"/>
            </a:p>
            <a:p>
              <a:pPr algn="ctr"/>
              <a:r>
                <a:rPr lang="fr-FR" dirty="0" err="1"/>
                <a:t>Versionning</a:t>
              </a:r>
              <a:r>
                <a:rPr lang="fr-FR" dirty="0"/>
                <a:t>, stockage et déploiement en continu</a:t>
              </a:r>
            </a:p>
            <a:p>
              <a:pPr algn="ctr"/>
              <a:endParaRPr lang="fr-FR" dirty="0"/>
            </a:p>
            <a:p>
              <a:pPr algn="ctr"/>
              <a:endParaRPr lang="fr-FR" dirty="0"/>
            </a:p>
            <a:p>
              <a:pPr algn="ctr"/>
              <a:endParaRPr lang="fr-FR" dirty="0"/>
            </a:p>
            <a:p>
              <a:pPr algn="ctr"/>
              <a:endParaRPr lang="fr-FR" dirty="0"/>
            </a:p>
            <a:p>
              <a:pPr algn="ctr"/>
              <a:endParaRPr lang="fr-FR" dirty="0"/>
            </a:p>
            <a:p>
              <a:pPr algn="ctr"/>
              <a:endParaRPr lang="fr-FR" dirty="0"/>
            </a:p>
          </p:txBody>
        </p:sp>
        <p:pic>
          <p:nvPicPr>
            <p:cNvPr id="7" name="Image 6" descr="Une image contenant Police, logo, Graphique, conception&#10;&#10;Description générée automatiquement">
              <a:extLst>
                <a:ext uri="{FF2B5EF4-FFF2-40B4-BE49-F238E27FC236}">
                  <a16:creationId xmlns:a16="http://schemas.microsoft.com/office/drawing/2014/main" id="{7A4029BE-C038-3F09-F055-49E2500E8B19}"/>
                </a:ext>
              </a:extLst>
            </p:cNvPr>
            <p:cNvPicPr>
              <a:picLocks noChangeAspect="1"/>
            </p:cNvPicPr>
            <p:nvPr/>
          </p:nvPicPr>
          <p:blipFill>
            <a:blip r:embed="rId2"/>
            <a:stretch>
              <a:fillRect/>
            </a:stretch>
          </p:blipFill>
          <p:spPr>
            <a:xfrm>
              <a:off x="1566498" y="3492166"/>
              <a:ext cx="969850" cy="378758"/>
            </a:xfrm>
            <a:prstGeom prst="roundRect">
              <a:avLst>
                <a:gd name="adj" fmla="val 8594"/>
              </a:avLst>
            </a:prstGeom>
            <a:grpFill/>
            <a:ln>
              <a:noFill/>
            </a:ln>
            <a:effectLst>
              <a:reflection blurRad="12700" stA="38000" endPos="28000" dist="5000" dir="5400000" sy="-100000" algn="bl" rotWithShape="0"/>
            </a:effectLst>
            <a:scene3d>
              <a:camera prst="orthographicFront"/>
              <a:lightRig rig="threePt" dir="t"/>
            </a:scene3d>
            <a:sp3d>
              <a:bevelT/>
            </a:sp3d>
          </p:spPr>
        </p:pic>
        <p:pic>
          <p:nvPicPr>
            <p:cNvPr id="9" name="Image 8">
              <a:extLst>
                <a:ext uri="{FF2B5EF4-FFF2-40B4-BE49-F238E27FC236}">
                  <a16:creationId xmlns:a16="http://schemas.microsoft.com/office/drawing/2014/main" id="{C92387BC-C543-062B-8C15-1998AE5622D8}"/>
                </a:ext>
              </a:extLst>
            </p:cNvPr>
            <p:cNvPicPr>
              <a:picLocks noChangeAspect="1"/>
            </p:cNvPicPr>
            <p:nvPr/>
          </p:nvPicPr>
          <p:blipFill>
            <a:blip r:embed="rId3"/>
            <a:stretch>
              <a:fillRect/>
            </a:stretch>
          </p:blipFill>
          <p:spPr>
            <a:xfrm>
              <a:off x="3960075" y="2933697"/>
              <a:ext cx="711200" cy="622300"/>
            </a:xfrm>
            <a:prstGeom prst="roundRect">
              <a:avLst>
                <a:gd name="adj" fmla="val 8594"/>
              </a:avLst>
            </a:prstGeom>
            <a:grpFill/>
            <a:ln>
              <a:noFill/>
            </a:ln>
            <a:effectLst>
              <a:reflection blurRad="12700" stA="38000" endPos="28000" dist="5000" dir="5400000" sy="-100000" algn="bl" rotWithShape="0"/>
            </a:effectLst>
            <a:scene3d>
              <a:camera prst="orthographicFront"/>
              <a:lightRig rig="threePt" dir="t"/>
            </a:scene3d>
            <a:sp3d>
              <a:bevelT/>
            </a:sp3d>
          </p:spPr>
        </p:pic>
        <p:pic>
          <p:nvPicPr>
            <p:cNvPr id="10" name="Image 9">
              <a:extLst>
                <a:ext uri="{FF2B5EF4-FFF2-40B4-BE49-F238E27FC236}">
                  <a16:creationId xmlns:a16="http://schemas.microsoft.com/office/drawing/2014/main" id="{D0A35586-CA22-9072-02A3-883E0FB3B6A4}"/>
                </a:ext>
              </a:extLst>
            </p:cNvPr>
            <p:cNvPicPr>
              <a:picLocks noChangeAspect="1"/>
            </p:cNvPicPr>
            <p:nvPr/>
          </p:nvPicPr>
          <p:blipFill>
            <a:blip r:embed="rId4"/>
            <a:stretch>
              <a:fillRect/>
            </a:stretch>
          </p:blipFill>
          <p:spPr>
            <a:xfrm>
              <a:off x="5497512" y="3060697"/>
              <a:ext cx="1193800" cy="368300"/>
            </a:xfrm>
            <a:prstGeom prst="roundRect">
              <a:avLst>
                <a:gd name="adj" fmla="val 8594"/>
              </a:avLst>
            </a:prstGeom>
            <a:grpFill/>
            <a:ln>
              <a:noFill/>
            </a:ln>
            <a:effectLst>
              <a:reflection blurRad="12700" stA="38000" endPos="28000" dist="5000" dir="5400000" sy="-100000" algn="bl" rotWithShape="0"/>
            </a:effectLst>
            <a:scene3d>
              <a:camera prst="orthographicFront"/>
              <a:lightRig rig="threePt" dir="t"/>
            </a:scene3d>
            <a:sp3d>
              <a:bevelT/>
            </a:sp3d>
          </p:spPr>
        </p:pic>
        <p:sp>
          <p:nvSpPr>
            <p:cNvPr id="12" name="Rectangle : coins arrondis 11">
              <a:extLst>
                <a:ext uri="{FF2B5EF4-FFF2-40B4-BE49-F238E27FC236}">
                  <a16:creationId xmlns:a16="http://schemas.microsoft.com/office/drawing/2014/main" id="{E17FBB2B-0725-34FF-AFEE-5F077FF31BC4}"/>
                </a:ext>
              </a:extLst>
            </p:cNvPr>
            <p:cNvSpPr/>
            <p:nvPr/>
          </p:nvSpPr>
          <p:spPr>
            <a:xfrm>
              <a:off x="7302731" y="2658661"/>
              <a:ext cx="2448953" cy="1540673"/>
            </a:xfrm>
            <a:prstGeom prst="roundRect">
              <a:avLst/>
            </a:prstGeom>
            <a:grpFill/>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a:p>
              <a:pPr algn="ctr"/>
              <a:endParaRPr lang="fr-FR" dirty="0"/>
            </a:p>
            <a:p>
              <a:pPr algn="ctr"/>
              <a:endParaRPr lang="fr-FR" dirty="0"/>
            </a:p>
            <a:p>
              <a:pPr algn="ctr"/>
              <a:endParaRPr lang="fr-FR" dirty="0"/>
            </a:p>
            <a:p>
              <a:pPr algn="ctr"/>
              <a:endParaRPr lang="fr-FR" dirty="0"/>
            </a:p>
            <a:p>
              <a:pPr algn="ctr"/>
              <a:r>
                <a:rPr lang="fr-FR" dirty="0"/>
                <a:t>Frontend</a:t>
              </a:r>
            </a:p>
            <a:p>
              <a:pPr algn="ctr"/>
              <a:endParaRPr lang="fr-FR" dirty="0"/>
            </a:p>
            <a:p>
              <a:pPr algn="ctr"/>
              <a:endParaRPr lang="fr-FR" dirty="0"/>
            </a:p>
            <a:p>
              <a:pPr algn="ctr"/>
              <a:endParaRPr lang="fr-FR" dirty="0"/>
            </a:p>
            <a:p>
              <a:pPr algn="ctr"/>
              <a:r>
                <a:rPr lang="fr-FR" dirty="0"/>
                <a:t>Web app</a:t>
              </a:r>
            </a:p>
            <a:p>
              <a:pPr algn="ctr"/>
              <a:endParaRPr lang="fr-FR" dirty="0"/>
            </a:p>
            <a:p>
              <a:pPr algn="ctr"/>
              <a:endParaRPr lang="fr-FR" dirty="0"/>
            </a:p>
            <a:p>
              <a:pPr algn="ctr"/>
              <a:endParaRPr lang="fr-FR" dirty="0"/>
            </a:p>
            <a:p>
              <a:pPr algn="ctr"/>
              <a:endParaRPr lang="fr-FR" dirty="0"/>
            </a:p>
            <a:p>
              <a:pPr algn="ctr"/>
              <a:endParaRPr lang="fr-FR" dirty="0"/>
            </a:p>
          </p:txBody>
        </p:sp>
        <p:pic>
          <p:nvPicPr>
            <p:cNvPr id="13" name="Image 12">
              <a:extLst>
                <a:ext uri="{FF2B5EF4-FFF2-40B4-BE49-F238E27FC236}">
                  <a16:creationId xmlns:a16="http://schemas.microsoft.com/office/drawing/2014/main" id="{81F47956-E219-E334-8D67-D4700F815F08}"/>
                </a:ext>
              </a:extLst>
            </p:cNvPr>
            <p:cNvPicPr>
              <a:picLocks noChangeAspect="1"/>
            </p:cNvPicPr>
            <p:nvPr/>
          </p:nvPicPr>
          <p:blipFill>
            <a:blip r:embed="rId5"/>
            <a:stretch>
              <a:fillRect/>
            </a:stretch>
          </p:blipFill>
          <p:spPr>
            <a:xfrm>
              <a:off x="7638207" y="3045798"/>
              <a:ext cx="1778000" cy="622300"/>
            </a:xfrm>
            <a:prstGeom prst="roundRect">
              <a:avLst>
                <a:gd name="adj" fmla="val 8594"/>
              </a:avLst>
            </a:prstGeom>
            <a:grpFill/>
            <a:ln>
              <a:noFill/>
            </a:ln>
            <a:effectLst>
              <a:reflection blurRad="12700" stA="38000" endPos="28000" dist="5000" dir="5400000" sy="-100000" algn="bl" rotWithShape="0"/>
            </a:effectLst>
            <a:scene3d>
              <a:camera prst="orthographicFront"/>
              <a:lightRig rig="threePt" dir="t"/>
            </a:scene3d>
            <a:sp3d>
              <a:bevelT/>
            </a:sp3d>
          </p:spPr>
        </p:pic>
      </p:grpSp>
      <p:pic>
        <p:nvPicPr>
          <p:cNvPr id="17" name="Image 16">
            <a:extLst>
              <a:ext uri="{FF2B5EF4-FFF2-40B4-BE49-F238E27FC236}">
                <a16:creationId xmlns:a16="http://schemas.microsoft.com/office/drawing/2014/main" id="{6FDD9980-2724-71DD-6753-25380C7D0624}"/>
              </a:ext>
            </a:extLst>
          </p:cNvPr>
          <p:cNvPicPr>
            <a:picLocks noChangeAspect="1"/>
          </p:cNvPicPr>
          <p:nvPr/>
        </p:nvPicPr>
        <p:blipFill>
          <a:blip r:embed="rId6"/>
          <a:stretch>
            <a:fillRect/>
          </a:stretch>
        </p:blipFill>
        <p:spPr>
          <a:xfrm>
            <a:off x="7870604" y="4490330"/>
            <a:ext cx="2512359" cy="128075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8" name="ZoneTexte 17">
            <a:extLst>
              <a:ext uri="{FF2B5EF4-FFF2-40B4-BE49-F238E27FC236}">
                <a16:creationId xmlns:a16="http://schemas.microsoft.com/office/drawing/2014/main" id="{EE9B7717-03A6-2242-35D9-4C7F842C6F8F}"/>
              </a:ext>
            </a:extLst>
          </p:cNvPr>
          <p:cNvSpPr txBox="1"/>
          <p:nvPr/>
        </p:nvSpPr>
        <p:spPr>
          <a:xfrm>
            <a:off x="7556146" y="3774428"/>
            <a:ext cx="1299868" cy="369332"/>
          </a:xfrm>
          <a:prstGeom prst="rect">
            <a:avLst/>
          </a:prstGeom>
          <a:noFill/>
        </p:spPr>
        <p:txBody>
          <a:bodyPr wrap="square" rtlCol="0">
            <a:spAutoFit/>
          </a:bodyPr>
          <a:lstStyle/>
          <a:p>
            <a:r>
              <a:rPr lang="fr-FR" dirty="0"/>
              <a:t>Requête API</a:t>
            </a:r>
          </a:p>
        </p:txBody>
      </p:sp>
      <p:sp>
        <p:nvSpPr>
          <p:cNvPr id="19" name="ZoneTexte 18">
            <a:extLst>
              <a:ext uri="{FF2B5EF4-FFF2-40B4-BE49-F238E27FC236}">
                <a16:creationId xmlns:a16="http://schemas.microsoft.com/office/drawing/2014/main" id="{5CBDDE09-4A8D-CF30-3EF1-27B435434814}"/>
              </a:ext>
            </a:extLst>
          </p:cNvPr>
          <p:cNvSpPr txBox="1"/>
          <p:nvPr/>
        </p:nvSpPr>
        <p:spPr>
          <a:xfrm>
            <a:off x="9314346" y="3763047"/>
            <a:ext cx="1557602" cy="369332"/>
          </a:xfrm>
          <a:prstGeom prst="rect">
            <a:avLst/>
          </a:prstGeom>
          <a:noFill/>
        </p:spPr>
        <p:txBody>
          <a:bodyPr wrap="square" rtlCol="0">
            <a:spAutoFit/>
          </a:bodyPr>
          <a:lstStyle/>
          <a:p>
            <a:r>
              <a:rPr lang="fr-FR" dirty="0"/>
              <a:t>Réponse JSON</a:t>
            </a:r>
          </a:p>
        </p:txBody>
      </p:sp>
      <p:cxnSp>
        <p:nvCxnSpPr>
          <p:cNvPr id="23" name="Connecteur droit avec flèche 22">
            <a:extLst>
              <a:ext uri="{FF2B5EF4-FFF2-40B4-BE49-F238E27FC236}">
                <a16:creationId xmlns:a16="http://schemas.microsoft.com/office/drawing/2014/main" id="{4672A9F6-FD9B-AC82-3BD6-D0839849DF9B}"/>
              </a:ext>
            </a:extLst>
          </p:cNvPr>
          <p:cNvCxnSpPr>
            <a:cxnSpLocks/>
          </p:cNvCxnSpPr>
          <p:nvPr/>
        </p:nvCxnSpPr>
        <p:spPr>
          <a:xfrm flipV="1">
            <a:off x="8856014" y="3428999"/>
            <a:ext cx="0" cy="1061331"/>
          </a:xfrm>
          <a:prstGeom prst="straightConnector1">
            <a:avLst/>
          </a:prstGeom>
          <a:ln w="158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Connecteur droit avec flèche 24">
            <a:extLst>
              <a:ext uri="{FF2B5EF4-FFF2-40B4-BE49-F238E27FC236}">
                <a16:creationId xmlns:a16="http://schemas.microsoft.com/office/drawing/2014/main" id="{EF27DD95-8F9F-1F35-2FD2-C76F40EB74E1}"/>
              </a:ext>
            </a:extLst>
          </p:cNvPr>
          <p:cNvCxnSpPr/>
          <p:nvPr/>
        </p:nvCxnSpPr>
        <p:spPr>
          <a:xfrm>
            <a:off x="9211235" y="3428999"/>
            <a:ext cx="0" cy="1061331"/>
          </a:xfrm>
          <a:prstGeom prst="straightConnector1">
            <a:avLst/>
          </a:prstGeom>
          <a:ln w="158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Connecteur droit avec flèche 27">
            <a:extLst>
              <a:ext uri="{FF2B5EF4-FFF2-40B4-BE49-F238E27FC236}">
                <a16:creationId xmlns:a16="http://schemas.microsoft.com/office/drawing/2014/main" id="{62F8611C-C4BE-2CF9-EAC7-DD9179F464FF}"/>
              </a:ext>
            </a:extLst>
          </p:cNvPr>
          <p:cNvCxnSpPr>
            <a:stCxn id="5" idx="3"/>
            <a:endCxn id="12" idx="1"/>
          </p:cNvCxnSpPr>
          <p:nvPr/>
        </p:nvCxnSpPr>
        <p:spPr>
          <a:xfrm>
            <a:off x="7388426" y="2658664"/>
            <a:ext cx="482178" cy="0"/>
          </a:xfrm>
          <a:prstGeom prst="straightConnector1">
            <a:avLst/>
          </a:prstGeom>
          <a:ln w="1587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9" name="ZoneTexte 28">
            <a:extLst>
              <a:ext uri="{FF2B5EF4-FFF2-40B4-BE49-F238E27FC236}">
                <a16:creationId xmlns:a16="http://schemas.microsoft.com/office/drawing/2014/main" id="{A0B4D3C8-A584-7FF1-F3DC-7A44BCA4DEFF}"/>
              </a:ext>
            </a:extLst>
          </p:cNvPr>
          <p:cNvSpPr txBox="1"/>
          <p:nvPr/>
        </p:nvSpPr>
        <p:spPr>
          <a:xfrm>
            <a:off x="1448000" y="3763047"/>
            <a:ext cx="2393571" cy="923330"/>
          </a:xfrm>
          <a:prstGeom prst="rect">
            <a:avLst/>
          </a:prstGeom>
          <a:noFill/>
        </p:spPr>
        <p:txBody>
          <a:bodyPr wrap="square" rtlCol="0">
            <a:spAutoFit/>
          </a:bodyPr>
          <a:lstStyle/>
          <a:p>
            <a:r>
              <a:rPr lang="fr-FR" dirty="0"/>
              <a:t>Non-automatisation du déploiement des modèles par MLFLOW.</a:t>
            </a:r>
          </a:p>
        </p:txBody>
      </p:sp>
    </p:spTree>
    <p:extLst>
      <p:ext uri="{BB962C8B-B14F-4D97-AF65-F5344CB8AC3E}">
        <p14:creationId xmlns:p14="http://schemas.microsoft.com/office/powerpoint/2010/main" val="20011931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93C19C9-7384-0CDD-851D-2761697DDA71}"/>
              </a:ext>
            </a:extLst>
          </p:cNvPr>
          <p:cNvSpPr>
            <a:spLocks noGrp="1"/>
          </p:cNvSpPr>
          <p:nvPr>
            <p:ph type="title"/>
          </p:nvPr>
        </p:nvSpPr>
        <p:spPr>
          <a:xfrm>
            <a:off x="8411781" y="618518"/>
            <a:ext cx="2948240" cy="1478570"/>
          </a:xfrm>
        </p:spPr>
        <p:txBody>
          <a:bodyPr>
            <a:normAutofit/>
          </a:bodyPr>
          <a:lstStyle/>
          <a:p>
            <a:r>
              <a:rPr lang="fr-FR" sz="3200" dirty="0"/>
              <a:t>Pipeline de déploiement </a:t>
            </a:r>
          </a:p>
        </p:txBody>
      </p:sp>
      <p:sp>
        <p:nvSpPr>
          <p:cNvPr id="3" name="Espace réservé du contenu 2">
            <a:extLst>
              <a:ext uri="{FF2B5EF4-FFF2-40B4-BE49-F238E27FC236}">
                <a16:creationId xmlns:a16="http://schemas.microsoft.com/office/drawing/2014/main" id="{AB09C488-D008-B799-D009-F6A7C874B9FB}"/>
              </a:ext>
            </a:extLst>
          </p:cNvPr>
          <p:cNvSpPr>
            <a:spLocks noGrp="1"/>
          </p:cNvSpPr>
          <p:nvPr>
            <p:ph idx="1"/>
          </p:nvPr>
        </p:nvSpPr>
        <p:spPr>
          <a:xfrm>
            <a:off x="8411781" y="2249487"/>
            <a:ext cx="3152906" cy="3541714"/>
          </a:xfrm>
        </p:spPr>
        <p:txBody>
          <a:bodyPr>
            <a:normAutofit/>
          </a:bodyPr>
          <a:lstStyle/>
          <a:p>
            <a:r>
              <a:rPr lang="fr-FR" sz="1800" dirty="0"/>
              <a:t>Git, GitHub et GitHub Actions</a:t>
            </a:r>
          </a:p>
          <a:p>
            <a:pPr lvl="1"/>
            <a:r>
              <a:rPr lang="fr-FR" sz="1800" dirty="0"/>
              <a:t>Commit via ligne de commande</a:t>
            </a:r>
          </a:p>
          <a:p>
            <a:r>
              <a:rPr lang="fr-FR" sz="1800" dirty="0"/>
              <a:t>Suivi des commit sur GitHub</a:t>
            </a:r>
          </a:p>
          <a:p>
            <a:endParaRPr lang="fr-FR" sz="1800" dirty="0"/>
          </a:p>
        </p:txBody>
      </p:sp>
      <p:sp>
        <p:nvSpPr>
          <p:cNvPr id="4" name="Espace réservé du numéro de diapositive 3">
            <a:extLst>
              <a:ext uri="{FF2B5EF4-FFF2-40B4-BE49-F238E27FC236}">
                <a16:creationId xmlns:a16="http://schemas.microsoft.com/office/drawing/2014/main" id="{1729619A-DC58-E99C-3938-58175D2D3F24}"/>
              </a:ext>
            </a:extLst>
          </p:cNvPr>
          <p:cNvSpPr>
            <a:spLocks noGrp="1"/>
          </p:cNvSpPr>
          <p:nvPr>
            <p:ph type="sldNum" sz="quarter" idx="12"/>
          </p:nvPr>
        </p:nvSpPr>
        <p:spPr/>
        <p:txBody>
          <a:bodyPr>
            <a:normAutofit/>
          </a:bodyPr>
          <a:lstStyle/>
          <a:p>
            <a:pPr>
              <a:spcAft>
                <a:spcPts val="600"/>
              </a:spcAft>
            </a:pPr>
            <a:fld id="{6D22F896-40B5-4ADD-8801-0D06FADFA095}" type="slidenum">
              <a:rPr lang="en-US" smtClean="0"/>
              <a:pPr>
                <a:spcAft>
                  <a:spcPts val="600"/>
                </a:spcAft>
              </a:pPr>
              <a:t>22</a:t>
            </a:fld>
            <a:endParaRPr lang="en-US"/>
          </a:p>
        </p:txBody>
      </p:sp>
      <p:pic>
        <p:nvPicPr>
          <p:cNvPr id="6" name="Image 5" descr="Une image contenant texte, capture d’écran, logiciel, Logiciel multimédia&#10;&#10;Description générée automatiquement">
            <a:extLst>
              <a:ext uri="{FF2B5EF4-FFF2-40B4-BE49-F238E27FC236}">
                <a16:creationId xmlns:a16="http://schemas.microsoft.com/office/drawing/2014/main" id="{C667047C-0088-2310-B8C9-0600F6E4189F}"/>
              </a:ext>
            </a:extLst>
          </p:cNvPr>
          <p:cNvPicPr>
            <a:picLocks noChangeAspect="1"/>
          </p:cNvPicPr>
          <p:nvPr/>
        </p:nvPicPr>
        <p:blipFill rotWithShape="1">
          <a:blip r:embed="rId3"/>
          <a:srcRect t="1" r="-2" b="4534"/>
          <a:stretch/>
        </p:blipFill>
        <p:spPr>
          <a:xfrm>
            <a:off x="-5597" y="1"/>
            <a:ext cx="7558541" cy="3427413"/>
          </a:xfrm>
          <a:custGeom>
            <a:avLst/>
            <a:gdLst/>
            <a:ahLst/>
            <a:cxnLst/>
            <a:rect l="l" t="t" r="r" b="b"/>
            <a:pathLst>
              <a:path w="7558541" h="3427413">
                <a:moveTo>
                  <a:pt x="0" y="0"/>
                </a:moveTo>
                <a:lnTo>
                  <a:pt x="7558541" y="0"/>
                </a:lnTo>
                <a:lnTo>
                  <a:pt x="7558541" y="3427413"/>
                </a:lnTo>
                <a:lnTo>
                  <a:pt x="0" y="3427413"/>
                </a:lnTo>
                <a:close/>
              </a:path>
            </a:pathLst>
          </a:custGeom>
        </p:spPr>
      </p:pic>
      <p:pic>
        <p:nvPicPr>
          <p:cNvPr id="5" name="Image 4" descr="Une image contenant texte, capture d’écran, Police, noir et blanc&#10;&#10;Description générée automatiquement">
            <a:extLst>
              <a:ext uri="{FF2B5EF4-FFF2-40B4-BE49-F238E27FC236}">
                <a16:creationId xmlns:a16="http://schemas.microsoft.com/office/drawing/2014/main" id="{0DE4954C-B313-0CAF-BC29-D2B6D2BDCB77}"/>
              </a:ext>
            </a:extLst>
          </p:cNvPr>
          <p:cNvPicPr>
            <a:picLocks noChangeAspect="1"/>
          </p:cNvPicPr>
          <p:nvPr/>
        </p:nvPicPr>
        <p:blipFill rotWithShape="1">
          <a:blip r:embed="rId4"/>
          <a:srcRect l="1884" r="18247" b="-1"/>
          <a:stretch/>
        </p:blipFill>
        <p:spPr>
          <a:xfrm>
            <a:off x="-5597" y="3427413"/>
            <a:ext cx="7558541" cy="3430587"/>
          </a:xfrm>
          <a:custGeom>
            <a:avLst/>
            <a:gdLst/>
            <a:ahLst/>
            <a:cxnLst/>
            <a:rect l="l" t="t" r="r" b="b"/>
            <a:pathLst>
              <a:path w="7558541" h="3430587">
                <a:moveTo>
                  <a:pt x="0" y="0"/>
                </a:moveTo>
                <a:lnTo>
                  <a:pt x="7558541" y="0"/>
                </a:lnTo>
                <a:lnTo>
                  <a:pt x="7558541" y="3430587"/>
                </a:lnTo>
                <a:lnTo>
                  <a:pt x="0" y="3430587"/>
                </a:lnTo>
                <a:close/>
              </a:path>
            </a:pathLst>
          </a:custGeom>
        </p:spPr>
      </p:pic>
    </p:spTree>
    <p:extLst>
      <p:ext uri="{BB962C8B-B14F-4D97-AF65-F5344CB8AC3E}">
        <p14:creationId xmlns:p14="http://schemas.microsoft.com/office/powerpoint/2010/main" val="28002227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7" name="Image 6">
            <a:extLst>
              <a:ext uri="{FF2B5EF4-FFF2-40B4-BE49-F238E27FC236}">
                <a16:creationId xmlns:a16="http://schemas.microsoft.com/office/drawing/2014/main" id="{F39DE504-D8AE-28C4-7C0D-B5F30E8FB8FC}"/>
              </a:ext>
            </a:extLst>
          </p:cNvPr>
          <p:cNvPicPr>
            <a:picLocks noChangeAspect="1"/>
          </p:cNvPicPr>
          <p:nvPr/>
        </p:nvPicPr>
        <p:blipFill rotWithShape="1">
          <a:blip r:embed="rId3">
            <a:alphaModFix/>
          </a:blip>
          <a:srcRect r="12089" b="-1"/>
          <a:stretch/>
        </p:blipFill>
        <p:spPr>
          <a:xfrm>
            <a:off x="1" y="4762"/>
            <a:ext cx="6089742" cy="6857990"/>
          </a:xfrm>
          <a:prstGeom prst="rect">
            <a:avLst/>
          </a:prstGeom>
        </p:spPr>
      </p:pic>
      <p:pic>
        <p:nvPicPr>
          <p:cNvPr id="6" name="Image 5">
            <a:extLst>
              <a:ext uri="{FF2B5EF4-FFF2-40B4-BE49-F238E27FC236}">
                <a16:creationId xmlns:a16="http://schemas.microsoft.com/office/drawing/2014/main" id="{B05AFAD0-1314-18A3-A19D-5B00FD8EC603}"/>
              </a:ext>
            </a:extLst>
          </p:cNvPr>
          <p:cNvPicPr>
            <a:picLocks noChangeAspect="1"/>
          </p:cNvPicPr>
          <p:nvPr/>
        </p:nvPicPr>
        <p:blipFill rotWithShape="1">
          <a:blip r:embed="rId4">
            <a:alphaModFix/>
          </a:blip>
          <a:srcRect r="57821" b="1"/>
          <a:stretch/>
        </p:blipFill>
        <p:spPr>
          <a:xfrm>
            <a:off x="6102258" y="-464"/>
            <a:ext cx="6089742" cy="6858000"/>
          </a:xfrm>
          <a:prstGeom prst="rect">
            <a:avLst/>
          </a:prstGeom>
        </p:spPr>
      </p:pic>
      <p:sp>
        <p:nvSpPr>
          <p:cNvPr id="5" name="Titre 1">
            <a:extLst>
              <a:ext uri="{FF2B5EF4-FFF2-40B4-BE49-F238E27FC236}">
                <a16:creationId xmlns:a16="http://schemas.microsoft.com/office/drawing/2014/main" id="{97938226-4FF6-AC00-1CE1-226635845776}"/>
              </a:ext>
            </a:extLst>
          </p:cNvPr>
          <p:cNvSpPr>
            <a:spLocks noGrp="1"/>
          </p:cNvSpPr>
          <p:nvPr>
            <p:ph type="title"/>
          </p:nvPr>
        </p:nvSpPr>
        <p:spPr>
          <a:xfrm>
            <a:off x="2667000" y="2328334"/>
            <a:ext cx="6858000" cy="1367896"/>
          </a:xfrm>
        </p:spPr>
        <p:txBody>
          <a:bodyPr vert="horz" lIns="91440" tIns="45720" rIns="91440" bIns="45720" rtlCol="0" anchor="b">
            <a:normAutofit/>
          </a:bodyPr>
          <a:lstStyle/>
          <a:p>
            <a:pPr algn="ctr"/>
            <a:r>
              <a:rPr lang="en-US" sz="4400" dirty="0"/>
              <a:t>Pipeline de </a:t>
            </a:r>
            <a:r>
              <a:rPr lang="en-US" sz="4400" dirty="0" err="1"/>
              <a:t>déploiement</a:t>
            </a:r>
            <a:br>
              <a:rPr lang="en-US" sz="4400" dirty="0"/>
            </a:br>
            <a:r>
              <a:rPr lang="en-US" sz="4400" dirty="0"/>
              <a:t>Script </a:t>
            </a:r>
            <a:r>
              <a:rPr lang="en-US" sz="4400" dirty="0" err="1"/>
              <a:t>Yaml</a:t>
            </a:r>
            <a:r>
              <a:rPr lang="en-US" sz="4400" dirty="0"/>
              <a:t> Git Action  </a:t>
            </a:r>
          </a:p>
        </p:txBody>
      </p:sp>
      <p:sp>
        <p:nvSpPr>
          <p:cNvPr id="4" name="Espace réservé du numéro de diapositive 3">
            <a:extLst>
              <a:ext uri="{FF2B5EF4-FFF2-40B4-BE49-F238E27FC236}">
                <a16:creationId xmlns:a16="http://schemas.microsoft.com/office/drawing/2014/main" id="{E2137E53-BD1B-073E-6DEA-80C79797CCF0}"/>
              </a:ext>
            </a:extLst>
          </p:cNvPr>
          <p:cNvSpPr>
            <a:spLocks noGrp="1"/>
          </p:cNvSpPr>
          <p:nvPr>
            <p:ph type="sldNum" sz="quarter" idx="12"/>
          </p:nvPr>
        </p:nvSpPr>
        <p:spPr>
          <a:xfrm>
            <a:off x="9896911" y="5410199"/>
            <a:ext cx="771089" cy="365125"/>
          </a:xfrm>
        </p:spPr>
        <p:txBody>
          <a:bodyPr vert="horz" lIns="91440" tIns="45720" rIns="91440" bIns="45720" rtlCol="0" anchor="ctr">
            <a:normAutofit/>
          </a:bodyPr>
          <a:lstStyle/>
          <a:p>
            <a:pPr defTabSz="914400">
              <a:spcAft>
                <a:spcPts val="600"/>
              </a:spcAft>
            </a:pPr>
            <a:fld id="{6D22F896-40B5-4ADD-8801-0D06FADFA095}" type="slidenum">
              <a:rPr lang="en-US" smtClean="0"/>
              <a:pPr defTabSz="914400">
                <a:spcAft>
                  <a:spcPts val="600"/>
                </a:spcAft>
              </a:pPr>
              <a:t>23</a:t>
            </a:fld>
            <a:endParaRPr lang="en-US"/>
          </a:p>
        </p:txBody>
      </p:sp>
    </p:spTree>
    <p:extLst>
      <p:ext uri="{BB962C8B-B14F-4D97-AF65-F5344CB8AC3E}">
        <p14:creationId xmlns:p14="http://schemas.microsoft.com/office/powerpoint/2010/main" val="285107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7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59FF85C-753D-8CDA-C1FC-E357D3AA4D11}"/>
              </a:ext>
            </a:extLst>
          </p:cNvPr>
          <p:cNvSpPr>
            <a:spLocks noGrp="1"/>
          </p:cNvSpPr>
          <p:nvPr>
            <p:ph type="title"/>
          </p:nvPr>
        </p:nvSpPr>
        <p:spPr/>
        <p:txBody>
          <a:bodyPr>
            <a:normAutofit fontScale="90000"/>
          </a:bodyPr>
          <a:lstStyle/>
          <a:p>
            <a:r>
              <a:rPr lang="fr-FR" dirty="0">
                <a:latin typeface="Calibri" panose="020F0502020204030204" pitchFamily="34" charset="0"/>
                <a:cs typeface="Calibri" panose="020F0502020204030204" pitchFamily="34" charset="0"/>
              </a:rPr>
              <a:t>DEPLOIEMENT DE L’API et du </a:t>
            </a:r>
            <a:r>
              <a:rPr lang="fr-FR" dirty="0" err="1">
                <a:latin typeface="Calibri" panose="020F0502020204030204" pitchFamily="34" charset="0"/>
                <a:cs typeface="Calibri" panose="020F0502020204030204" pitchFamily="34" charset="0"/>
              </a:rPr>
              <a:t>dashboard</a:t>
            </a:r>
            <a:br>
              <a:rPr lang="fr-FR" dirty="0">
                <a:latin typeface="Calibri" panose="020F0502020204030204" pitchFamily="34" charset="0"/>
                <a:cs typeface="Calibri" panose="020F0502020204030204" pitchFamily="34" charset="0"/>
              </a:rPr>
            </a:br>
            <a:r>
              <a:rPr lang="fr-FR" dirty="0">
                <a:latin typeface="Calibri" panose="020F0502020204030204" pitchFamily="34" charset="0"/>
                <a:cs typeface="Calibri" panose="020F0502020204030204" pitchFamily="34" charset="0"/>
              </a:rPr>
              <a:t>Test de l’API via </a:t>
            </a:r>
            <a:r>
              <a:rPr lang="fr-FR" dirty="0" err="1">
                <a:latin typeface="Calibri" panose="020F0502020204030204" pitchFamily="34" charset="0"/>
                <a:cs typeface="Calibri" panose="020F0502020204030204" pitchFamily="34" charset="0"/>
              </a:rPr>
              <a:t>Pytest</a:t>
            </a:r>
            <a:br>
              <a:rPr lang="fr-FR" dirty="0"/>
            </a:br>
            <a:endParaRPr lang="fr-FR" dirty="0"/>
          </a:p>
        </p:txBody>
      </p:sp>
      <p:sp>
        <p:nvSpPr>
          <p:cNvPr id="3" name="Espace réservé du numéro de diapositive 2">
            <a:extLst>
              <a:ext uri="{FF2B5EF4-FFF2-40B4-BE49-F238E27FC236}">
                <a16:creationId xmlns:a16="http://schemas.microsoft.com/office/drawing/2014/main" id="{141F4600-619B-9D3A-7F16-DAEC779C9654}"/>
              </a:ext>
            </a:extLst>
          </p:cNvPr>
          <p:cNvSpPr>
            <a:spLocks noGrp="1"/>
          </p:cNvSpPr>
          <p:nvPr>
            <p:ph type="sldNum" sz="quarter" idx="12"/>
          </p:nvPr>
        </p:nvSpPr>
        <p:spPr>
          <a:xfrm>
            <a:off x="9178860" y="5500014"/>
            <a:ext cx="614940" cy="291186"/>
          </a:xfrm>
        </p:spPr>
        <p:txBody>
          <a:bodyPr>
            <a:normAutofit/>
          </a:bodyPr>
          <a:lstStyle/>
          <a:p>
            <a:pPr defTabSz="361188">
              <a:spcAft>
                <a:spcPts val="474"/>
              </a:spcAft>
            </a:pPr>
            <a:fld id="{6D22F896-40B5-4ADD-8801-0D06FADFA095}" type="slidenum">
              <a:rPr lang="en-US" sz="830" kern="1200">
                <a:solidFill>
                  <a:schemeClr val="tx1"/>
                </a:solidFill>
                <a:latin typeface="+mn-lt"/>
                <a:ea typeface="+mn-ea"/>
                <a:cs typeface="+mn-cs"/>
              </a:rPr>
              <a:pPr defTabSz="361188">
                <a:spcAft>
                  <a:spcPts val="474"/>
                </a:spcAft>
              </a:pPr>
              <a:t>24</a:t>
            </a:fld>
            <a:endParaRPr lang="en-US">
              <a:solidFill>
                <a:schemeClr val="tx1"/>
              </a:solidFill>
            </a:endParaRPr>
          </a:p>
        </p:txBody>
      </p:sp>
      <p:pic>
        <p:nvPicPr>
          <p:cNvPr id="7" name="Image 6">
            <a:extLst>
              <a:ext uri="{FF2B5EF4-FFF2-40B4-BE49-F238E27FC236}">
                <a16:creationId xmlns:a16="http://schemas.microsoft.com/office/drawing/2014/main" id="{AFC3758E-1ACF-4135-1D58-CD461195BFC1}"/>
              </a:ext>
            </a:extLst>
          </p:cNvPr>
          <p:cNvPicPr>
            <a:picLocks noChangeAspect="1"/>
          </p:cNvPicPr>
          <p:nvPr/>
        </p:nvPicPr>
        <p:blipFill>
          <a:blip r:embed="rId3"/>
          <a:stretch>
            <a:fillRect/>
          </a:stretch>
        </p:blipFill>
        <p:spPr>
          <a:xfrm>
            <a:off x="860386" y="2097088"/>
            <a:ext cx="10187025" cy="1839037"/>
          </a:xfrm>
          <a:prstGeom prst="rect">
            <a:avLst/>
          </a:prstGeom>
        </p:spPr>
      </p:pic>
      <p:sp>
        <p:nvSpPr>
          <p:cNvPr id="9" name="ZoneTexte 8">
            <a:extLst>
              <a:ext uri="{FF2B5EF4-FFF2-40B4-BE49-F238E27FC236}">
                <a16:creationId xmlns:a16="http://schemas.microsoft.com/office/drawing/2014/main" id="{F836C163-BC83-E25B-3A59-4747DECFF895}"/>
              </a:ext>
            </a:extLst>
          </p:cNvPr>
          <p:cNvSpPr txBox="1"/>
          <p:nvPr/>
        </p:nvSpPr>
        <p:spPr>
          <a:xfrm>
            <a:off x="1418897" y="4635062"/>
            <a:ext cx="7759963" cy="1200329"/>
          </a:xfrm>
          <a:prstGeom prst="rect">
            <a:avLst/>
          </a:prstGeom>
          <a:noFill/>
        </p:spPr>
        <p:txBody>
          <a:bodyPr wrap="square" rtlCol="0">
            <a:spAutoFit/>
          </a:bodyPr>
          <a:lstStyle/>
          <a:p>
            <a:r>
              <a:rPr lang="fr-FR" dirty="0"/>
              <a:t>Lien GitHub : </a:t>
            </a:r>
            <a:r>
              <a:rPr lang="fr-FR" dirty="0">
                <a:hlinkClick r:id="rId4"/>
              </a:rPr>
              <a:t>https://github.com/xparisot/Implementez_un_modele_de_scoring</a:t>
            </a:r>
            <a:endParaRPr lang="fr-FR" dirty="0"/>
          </a:p>
          <a:p>
            <a:r>
              <a:rPr lang="fr-FR" dirty="0"/>
              <a:t>Lien api : </a:t>
            </a:r>
            <a:r>
              <a:rPr lang="fr-FR" dirty="0">
                <a:hlinkClick r:id="rId5"/>
              </a:rPr>
              <a:t>https://api2-398a526923d8.herokuapp.com</a:t>
            </a:r>
            <a:endParaRPr lang="fr-FR" dirty="0"/>
          </a:p>
          <a:p>
            <a:r>
              <a:rPr lang="fr-FR" dirty="0"/>
              <a:t>Lien </a:t>
            </a:r>
            <a:r>
              <a:rPr lang="fr-FR" dirty="0" err="1"/>
              <a:t>dashboard</a:t>
            </a:r>
            <a:r>
              <a:rPr lang="fr-FR" dirty="0"/>
              <a:t> : </a:t>
            </a:r>
            <a:r>
              <a:rPr lang="fr-FR" dirty="0">
                <a:hlinkClick r:id="rId6"/>
              </a:rPr>
              <a:t>https://dashboard2-8d637637c5a8.herokuapp.com</a:t>
            </a:r>
            <a:endParaRPr lang="fr-FR" dirty="0"/>
          </a:p>
          <a:p>
            <a:endParaRPr lang="fr-FR" dirty="0"/>
          </a:p>
        </p:txBody>
      </p:sp>
    </p:spTree>
    <p:extLst>
      <p:ext uri="{BB962C8B-B14F-4D97-AF65-F5344CB8AC3E}">
        <p14:creationId xmlns:p14="http://schemas.microsoft.com/office/powerpoint/2010/main" val="38852833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59FF85C-753D-8CDA-C1FC-E357D3AA4D11}"/>
              </a:ext>
            </a:extLst>
          </p:cNvPr>
          <p:cNvSpPr>
            <a:spLocks noGrp="1"/>
          </p:cNvSpPr>
          <p:nvPr>
            <p:ph type="title"/>
          </p:nvPr>
        </p:nvSpPr>
        <p:spPr>
          <a:xfrm>
            <a:off x="1141413" y="618518"/>
            <a:ext cx="9905998" cy="862826"/>
          </a:xfrm>
        </p:spPr>
        <p:txBody>
          <a:bodyPr>
            <a:normAutofit fontScale="90000"/>
          </a:bodyPr>
          <a:lstStyle/>
          <a:p>
            <a:r>
              <a:rPr lang="fr-FR" dirty="0">
                <a:latin typeface="Calibri" panose="020F0502020204030204" pitchFamily="34" charset="0"/>
                <a:cs typeface="Calibri" panose="020F0502020204030204" pitchFamily="34" charset="0"/>
              </a:rPr>
              <a:t>DEPLOIEMENT DE L’API et du </a:t>
            </a:r>
            <a:r>
              <a:rPr lang="fr-FR" dirty="0" err="1">
                <a:latin typeface="Calibri" panose="020F0502020204030204" pitchFamily="34" charset="0"/>
                <a:cs typeface="Calibri" panose="020F0502020204030204" pitchFamily="34" charset="0"/>
              </a:rPr>
              <a:t>dashboard</a:t>
            </a:r>
            <a:br>
              <a:rPr lang="fr-FR" dirty="0">
                <a:latin typeface="Calibri" panose="020F0502020204030204" pitchFamily="34" charset="0"/>
                <a:cs typeface="Calibri" panose="020F0502020204030204" pitchFamily="34" charset="0"/>
              </a:rPr>
            </a:br>
            <a:r>
              <a:rPr lang="fr-FR" dirty="0">
                <a:latin typeface="Calibri" panose="020F0502020204030204" pitchFamily="34" charset="0"/>
                <a:cs typeface="Calibri" panose="020F0502020204030204" pitchFamily="34" charset="0"/>
              </a:rPr>
              <a:t>Requête prédiction </a:t>
            </a:r>
            <a:br>
              <a:rPr lang="fr-FR" dirty="0"/>
            </a:br>
            <a:endParaRPr lang="fr-FR" dirty="0"/>
          </a:p>
        </p:txBody>
      </p:sp>
      <p:sp>
        <p:nvSpPr>
          <p:cNvPr id="5" name="Espace réservé du contenu 4">
            <a:extLst>
              <a:ext uri="{FF2B5EF4-FFF2-40B4-BE49-F238E27FC236}">
                <a16:creationId xmlns:a16="http://schemas.microsoft.com/office/drawing/2014/main" id="{B4003CD6-C43D-C788-5B8E-99A60D41D2FE}"/>
              </a:ext>
            </a:extLst>
          </p:cNvPr>
          <p:cNvSpPr>
            <a:spLocks noGrp="1"/>
          </p:cNvSpPr>
          <p:nvPr>
            <p:ph idx="1"/>
          </p:nvPr>
        </p:nvSpPr>
        <p:spPr>
          <a:xfrm>
            <a:off x="1216816" y="2665745"/>
            <a:ext cx="2331516" cy="1561198"/>
          </a:xfrm>
        </p:spPr>
        <p:txBody>
          <a:bodyPr>
            <a:normAutofit/>
          </a:bodyPr>
          <a:lstStyle/>
          <a:p>
            <a:pPr marL="0" indent="0" defTabSz="722376">
              <a:spcBef>
                <a:spcPts val="790"/>
              </a:spcBef>
              <a:buNone/>
            </a:pPr>
            <a:r>
              <a:rPr lang="fr-FR" sz="1896" kern="1200" dirty="0">
                <a:solidFill>
                  <a:schemeClr val="tx1"/>
                </a:solidFill>
                <a:latin typeface="+mn-lt"/>
                <a:ea typeface="+mn-ea"/>
                <a:cs typeface="+mn-cs"/>
              </a:rPr>
              <a:t>Mise en œuvre de l’API et prédiction</a:t>
            </a:r>
          </a:p>
          <a:p>
            <a:pPr marL="0" indent="0" defTabSz="722376">
              <a:spcBef>
                <a:spcPts val="790"/>
              </a:spcBef>
              <a:buNone/>
            </a:pPr>
            <a:endParaRPr lang="fr-FR" sz="1896" dirty="0"/>
          </a:p>
          <a:p>
            <a:pPr marL="0" indent="0" defTabSz="722376">
              <a:spcBef>
                <a:spcPts val="790"/>
              </a:spcBef>
              <a:buNone/>
            </a:pPr>
            <a:endParaRPr lang="fr-FR" dirty="0"/>
          </a:p>
        </p:txBody>
      </p:sp>
      <p:sp>
        <p:nvSpPr>
          <p:cNvPr id="3" name="Espace réservé du numéro de diapositive 2">
            <a:extLst>
              <a:ext uri="{FF2B5EF4-FFF2-40B4-BE49-F238E27FC236}">
                <a16:creationId xmlns:a16="http://schemas.microsoft.com/office/drawing/2014/main" id="{141F4600-619B-9D3A-7F16-DAEC779C9654}"/>
              </a:ext>
            </a:extLst>
          </p:cNvPr>
          <p:cNvSpPr>
            <a:spLocks noGrp="1"/>
          </p:cNvSpPr>
          <p:nvPr>
            <p:ph type="sldNum" sz="quarter" idx="12"/>
          </p:nvPr>
        </p:nvSpPr>
        <p:spPr>
          <a:xfrm>
            <a:off x="9178860" y="5500014"/>
            <a:ext cx="614940" cy="291186"/>
          </a:xfrm>
        </p:spPr>
        <p:txBody>
          <a:bodyPr>
            <a:normAutofit/>
          </a:bodyPr>
          <a:lstStyle/>
          <a:p>
            <a:pPr defTabSz="361188">
              <a:spcAft>
                <a:spcPts val="474"/>
              </a:spcAft>
            </a:pPr>
            <a:fld id="{6D22F896-40B5-4ADD-8801-0D06FADFA095}" type="slidenum">
              <a:rPr lang="en-US" sz="830" kern="1200">
                <a:solidFill>
                  <a:schemeClr val="tx1"/>
                </a:solidFill>
                <a:latin typeface="+mn-lt"/>
                <a:ea typeface="+mn-ea"/>
                <a:cs typeface="+mn-cs"/>
              </a:rPr>
              <a:pPr defTabSz="361188">
                <a:spcAft>
                  <a:spcPts val="474"/>
                </a:spcAft>
              </a:pPr>
              <a:t>25</a:t>
            </a:fld>
            <a:endParaRPr lang="en-US">
              <a:solidFill>
                <a:schemeClr val="tx1"/>
              </a:solidFill>
            </a:endParaRPr>
          </a:p>
        </p:txBody>
      </p:sp>
      <p:pic>
        <p:nvPicPr>
          <p:cNvPr id="8" name="Image 7">
            <a:extLst>
              <a:ext uri="{FF2B5EF4-FFF2-40B4-BE49-F238E27FC236}">
                <a16:creationId xmlns:a16="http://schemas.microsoft.com/office/drawing/2014/main" id="{2950B826-0D9E-EF46-24AD-9A460973C179}"/>
              </a:ext>
            </a:extLst>
          </p:cNvPr>
          <p:cNvPicPr>
            <a:picLocks noChangeAspect="1"/>
          </p:cNvPicPr>
          <p:nvPr/>
        </p:nvPicPr>
        <p:blipFill>
          <a:blip r:embed="rId3"/>
          <a:stretch>
            <a:fillRect/>
          </a:stretch>
        </p:blipFill>
        <p:spPr>
          <a:xfrm>
            <a:off x="4175638" y="2989598"/>
            <a:ext cx="7772400" cy="433551"/>
          </a:xfrm>
          <a:prstGeom prst="rect">
            <a:avLst/>
          </a:prstGeom>
        </p:spPr>
      </p:pic>
      <p:pic>
        <p:nvPicPr>
          <p:cNvPr id="10" name="Image 9">
            <a:extLst>
              <a:ext uri="{FF2B5EF4-FFF2-40B4-BE49-F238E27FC236}">
                <a16:creationId xmlns:a16="http://schemas.microsoft.com/office/drawing/2014/main" id="{931E77CB-4FFD-6401-3DC7-CE244CC9D05D}"/>
              </a:ext>
            </a:extLst>
          </p:cNvPr>
          <p:cNvPicPr>
            <a:picLocks noChangeAspect="1"/>
          </p:cNvPicPr>
          <p:nvPr/>
        </p:nvPicPr>
        <p:blipFill>
          <a:blip r:embed="rId4"/>
          <a:stretch>
            <a:fillRect/>
          </a:stretch>
        </p:blipFill>
        <p:spPr>
          <a:xfrm>
            <a:off x="4175638" y="2264980"/>
            <a:ext cx="6198457" cy="664120"/>
          </a:xfrm>
          <a:prstGeom prst="rect">
            <a:avLst/>
          </a:prstGeom>
        </p:spPr>
      </p:pic>
      <p:sp>
        <p:nvSpPr>
          <p:cNvPr id="11" name="ZoneTexte 10">
            <a:extLst>
              <a:ext uri="{FF2B5EF4-FFF2-40B4-BE49-F238E27FC236}">
                <a16:creationId xmlns:a16="http://schemas.microsoft.com/office/drawing/2014/main" id="{1401444D-7B2C-B164-92A3-3F80E9D0FD8C}"/>
              </a:ext>
            </a:extLst>
          </p:cNvPr>
          <p:cNvSpPr txBox="1"/>
          <p:nvPr/>
        </p:nvSpPr>
        <p:spPr>
          <a:xfrm>
            <a:off x="4095742" y="4744529"/>
            <a:ext cx="3553014" cy="3231654"/>
          </a:xfrm>
          <a:prstGeom prst="rect">
            <a:avLst/>
          </a:prstGeom>
          <a:noFill/>
        </p:spPr>
        <p:txBody>
          <a:bodyPr wrap="square" rtlCol="0">
            <a:spAutoFit/>
          </a:bodyPr>
          <a:lstStyle/>
          <a:p>
            <a:r>
              <a:rPr lang="fr-FR" dirty="0">
                <a:latin typeface="Calibri" panose="020F0502020204030204" pitchFamily="34" charset="0"/>
                <a:cs typeface="Calibri" panose="020F0502020204030204" pitchFamily="34" charset="0"/>
              </a:rPr>
              <a:t>Requêtes possibles : </a:t>
            </a:r>
            <a:r>
              <a:rPr lang="fr-FR" sz="1200" dirty="0">
                <a:latin typeface="Calibri" panose="020F0502020204030204" pitchFamily="34" charset="0"/>
                <a:cs typeface="Calibri" panose="020F0502020204030204" pitchFamily="34" charset="0"/>
              </a:rPr>
              <a:t>	</a:t>
            </a:r>
          </a:p>
          <a:p>
            <a:endParaRPr lang="fr-FR" sz="1200" dirty="0">
              <a:latin typeface="Calibri" panose="020F0502020204030204" pitchFamily="34" charset="0"/>
              <a:cs typeface="Calibri" panose="020F0502020204030204" pitchFamily="34" charset="0"/>
            </a:endParaRPr>
          </a:p>
          <a:p>
            <a:r>
              <a:rPr lang="fr-FR" sz="1200" dirty="0">
                <a:latin typeface="Calibri" panose="020F0502020204030204" pitchFamily="34" charset="0"/>
                <a:cs typeface="Calibri" panose="020F0502020204030204" pitchFamily="34" charset="0"/>
              </a:rPr>
              <a:t>/</a:t>
            </a:r>
            <a:r>
              <a:rPr lang="fr-FR" sz="1200" b="0" dirty="0" err="1">
                <a:effectLst/>
                <a:latin typeface="Calibri" panose="020F0502020204030204" pitchFamily="34" charset="0"/>
                <a:cs typeface="Calibri" panose="020F0502020204030204" pitchFamily="34" charset="0"/>
              </a:rPr>
              <a:t>full_client_data</a:t>
            </a:r>
            <a:endParaRPr lang="fr-FR" sz="1200" b="0" dirty="0">
              <a:effectLst/>
              <a:latin typeface="Calibri" panose="020F0502020204030204" pitchFamily="34" charset="0"/>
              <a:cs typeface="Calibri" panose="020F0502020204030204" pitchFamily="34" charset="0"/>
            </a:endParaRPr>
          </a:p>
          <a:p>
            <a:r>
              <a:rPr lang="fr-FR" sz="1200" b="0" dirty="0">
                <a:effectLst/>
                <a:latin typeface="Calibri" panose="020F0502020204030204" pitchFamily="34" charset="0"/>
                <a:cs typeface="Calibri" panose="020F0502020204030204" pitchFamily="34" charset="0"/>
              </a:rPr>
              <a:t>/</a:t>
            </a:r>
            <a:r>
              <a:rPr lang="fr-FR" sz="1200" b="0" dirty="0" err="1">
                <a:effectLst/>
                <a:latin typeface="Calibri" panose="020F0502020204030204" pitchFamily="34" charset="0"/>
                <a:cs typeface="Calibri" panose="020F0502020204030204" pitchFamily="34" charset="0"/>
              </a:rPr>
              <a:t>average_values_all</a:t>
            </a:r>
            <a:endParaRPr lang="fr-FR" sz="1200" b="0" dirty="0">
              <a:effectLst/>
              <a:latin typeface="Calibri" panose="020F0502020204030204" pitchFamily="34" charset="0"/>
              <a:cs typeface="Calibri" panose="020F0502020204030204" pitchFamily="34" charset="0"/>
            </a:endParaRPr>
          </a:p>
          <a:p>
            <a:r>
              <a:rPr lang="fr-FR" sz="1200" b="0" dirty="0">
                <a:effectLst/>
                <a:latin typeface="Calibri" panose="020F0502020204030204" pitchFamily="34" charset="0"/>
                <a:cs typeface="Calibri" panose="020F0502020204030204" pitchFamily="34" charset="0"/>
              </a:rPr>
              <a:t>/</a:t>
            </a:r>
            <a:r>
              <a:rPr lang="fr-FR" sz="1200" b="0" dirty="0" err="1">
                <a:effectLst/>
                <a:latin typeface="Calibri" panose="020F0502020204030204" pitchFamily="34" charset="0"/>
                <a:cs typeface="Calibri" panose="020F0502020204030204" pitchFamily="34" charset="0"/>
              </a:rPr>
              <a:t>info_client</a:t>
            </a:r>
            <a:endParaRPr lang="fr-FR" sz="1200" b="0" dirty="0">
              <a:effectLst/>
              <a:latin typeface="Calibri" panose="020F0502020204030204" pitchFamily="34" charset="0"/>
              <a:cs typeface="Calibri" panose="020F0502020204030204" pitchFamily="34" charset="0"/>
            </a:endParaRPr>
          </a:p>
          <a:p>
            <a:r>
              <a:rPr lang="fr-FR" sz="1200" b="0" dirty="0">
                <a:effectLst/>
                <a:latin typeface="Calibri" panose="020F0502020204030204" pitchFamily="34" charset="0"/>
                <a:cs typeface="Calibri" panose="020F0502020204030204" pitchFamily="34" charset="0"/>
              </a:rPr>
              <a:t>/</a:t>
            </a:r>
            <a:r>
              <a:rPr lang="fr-FR" sz="1200" b="0" dirty="0" err="1">
                <a:effectLst/>
                <a:latin typeface="Calibri" panose="020F0502020204030204" pitchFamily="34" charset="0"/>
                <a:cs typeface="Calibri" panose="020F0502020204030204" pitchFamily="34" charset="0"/>
              </a:rPr>
              <a:t>info_banque</a:t>
            </a:r>
            <a:endParaRPr lang="fr-FR" sz="1200" b="0" dirty="0">
              <a:effectLst/>
              <a:latin typeface="Calibri" panose="020F0502020204030204" pitchFamily="34" charset="0"/>
              <a:cs typeface="Calibri" panose="020F0502020204030204" pitchFamily="34" charset="0"/>
            </a:endParaRPr>
          </a:p>
          <a:p>
            <a:r>
              <a:rPr lang="fr-FR" sz="1200" b="0" dirty="0">
                <a:effectLst/>
                <a:latin typeface="Calibri" panose="020F0502020204030204" pitchFamily="34" charset="0"/>
                <a:cs typeface="Calibri" panose="020F0502020204030204" pitchFamily="34" charset="0"/>
              </a:rPr>
              <a:t>/</a:t>
            </a:r>
            <a:r>
              <a:rPr lang="fr-FR" sz="1200" b="0" dirty="0" err="1">
                <a:effectLst/>
                <a:latin typeface="Calibri" panose="020F0502020204030204" pitchFamily="34" charset="0"/>
                <a:cs typeface="Calibri" panose="020F0502020204030204" pitchFamily="34" charset="0"/>
              </a:rPr>
              <a:t>feature_importance</a:t>
            </a:r>
            <a:endParaRPr lang="fr-FR" sz="1200" b="0" dirty="0">
              <a:effectLst/>
              <a:latin typeface="Calibri" panose="020F0502020204030204" pitchFamily="34" charset="0"/>
              <a:cs typeface="Calibri" panose="020F0502020204030204" pitchFamily="34" charset="0"/>
            </a:endParaRPr>
          </a:p>
          <a:p>
            <a:r>
              <a:rPr lang="fr-FR" sz="1200" b="0" dirty="0">
                <a:effectLst/>
                <a:latin typeface="Calibri" panose="020F0502020204030204" pitchFamily="34" charset="0"/>
                <a:cs typeface="Calibri" panose="020F0502020204030204" pitchFamily="34" charset="0"/>
              </a:rPr>
              <a:t>/</a:t>
            </a:r>
            <a:r>
              <a:rPr lang="fr-FR" sz="1200" b="0" dirty="0" err="1">
                <a:effectLst/>
                <a:latin typeface="Calibri" panose="020F0502020204030204" pitchFamily="34" charset="0"/>
                <a:cs typeface="Calibri" panose="020F0502020204030204" pitchFamily="34" charset="0"/>
              </a:rPr>
              <a:t>average_values</a:t>
            </a:r>
            <a:endParaRPr lang="fr-FR" sz="1200" b="0" dirty="0">
              <a:effectLst/>
              <a:latin typeface="Calibri" panose="020F0502020204030204" pitchFamily="34" charset="0"/>
              <a:cs typeface="Calibri" panose="020F0502020204030204" pitchFamily="34" charset="0"/>
            </a:endParaRPr>
          </a:p>
          <a:p>
            <a:r>
              <a:rPr lang="fr-FR" sz="1200" b="0" dirty="0">
                <a:effectLst/>
                <a:latin typeface="Calibri" panose="020F0502020204030204" pitchFamily="34" charset="0"/>
                <a:cs typeface="Calibri" panose="020F0502020204030204" pitchFamily="34" charset="0"/>
              </a:rPr>
              <a:t>/</a:t>
            </a:r>
            <a:r>
              <a:rPr lang="fr-FR" sz="1200" b="0" dirty="0" err="1">
                <a:effectLst/>
                <a:latin typeface="Calibri" panose="020F0502020204030204" pitchFamily="34" charset="0"/>
                <a:cs typeface="Calibri" panose="020F0502020204030204" pitchFamily="34" charset="0"/>
              </a:rPr>
              <a:t>client_feature_importance</a:t>
            </a:r>
            <a:endParaRPr lang="fr-FR" sz="1200" b="0" dirty="0">
              <a:effectLst/>
              <a:latin typeface="Calibri" panose="020F0502020204030204" pitchFamily="34" charset="0"/>
              <a:cs typeface="Calibri" panose="020F0502020204030204" pitchFamily="34" charset="0"/>
            </a:endParaRPr>
          </a:p>
          <a:p>
            <a:endParaRPr lang="fr-FR" dirty="0">
              <a:solidFill>
                <a:srgbClr val="A31515"/>
              </a:solidFill>
              <a:latin typeface="Menlo" panose="020B0609030804020204" pitchFamily="49" charset="0"/>
            </a:endParaRPr>
          </a:p>
          <a:p>
            <a:endParaRPr lang="fr-FR" b="0" dirty="0">
              <a:solidFill>
                <a:srgbClr val="A31515"/>
              </a:solidFill>
              <a:effectLst/>
              <a:latin typeface="Menlo" panose="020B0609030804020204" pitchFamily="49" charset="0"/>
            </a:endParaRPr>
          </a:p>
          <a:p>
            <a:endParaRPr lang="fr-FR" dirty="0">
              <a:solidFill>
                <a:srgbClr val="A31515"/>
              </a:solidFill>
              <a:latin typeface="Menlo" panose="020B0609030804020204" pitchFamily="49" charset="0"/>
            </a:endParaRPr>
          </a:p>
          <a:p>
            <a:endParaRPr lang="fr-FR" b="0" dirty="0">
              <a:solidFill>
                <a:srgbClr val="000000"/>
              </a:solidFill>
              <a:effectLst/>
              <a:latin typeface="Menlo" panose="020B0609030804020204" pitchFamily="49" charset="0"/>
            </a:endParaRPr>
          </a:p>
          <a:p>
            <a:endParaRPr lang="fr-FR" dirty="0"/>
          </a:p>
        </p:txBody>
      </p:sp>
      <p:pic>
        <p:nvPicPr>
          <p:cNvPr id="12" name="Image 11">
            <a:extLst>
              <a:ext uri="{FF2B5EF4-FFF2-40B4-BE49-F238E27FC236}">
                <a16:creationId xmlns:a16="http://schemas.microsoft.com/office/drawing/2014/main" id="{58418F98-B163-3367-1608-108F783D029F}"/>
              </a:ext>
            </a:extLst>
          </p:cNvPr>
          <p:cNvPicPr>
            <a:picLocks noChangeAspect="1"/>
          </p:cNvPicPr>
          <p:nvPr/>
        </p:nvPicPr>
        <p:blipFill>
          <a:blip r:embed="rId5"/>
          <a:stretch>
            <a:fillRect/>
          </a:stretch>
        </p:blipFill>
        <p:spPr>
          <a:xfrm>
            <a:off x="4175638" y="3517461"/>
            <a:ext cx="7772400" cy="433551"/>
          </a:xfrm>
          <a:prstGeom prst="rect">
            <a:avLst/>
          </a:prstGeom>
        </p:spPr>
      </p:pic>
      <p:pic>
        <p:nvPicPr>
          <p:cNvPr id="13" name="Image 12">
            <a:extLst>
              <a:ext uri="{FF2B5EF4-FFF2-40B4-BE49-F238E27FC236}">
                <a16:creationId xmlns:a16="http://schemas.microsoft.com/office/drawing/2014/main" id="{3D4212DF-DF8F-82F8-55D8-5B3DAA6B03B7}"/>
              </a:ext>
            </a:extLst>
          </p:cNvPr>
          <p:cNvPicPr>
            <a:picLocks noChangeAspect="1"/>
          </p:cNvPicPr>
          <p:nvPr/>
        </p:nvPicPr>
        <p:blipFill>
          <a:blip r:embed="rId6"/>
          <a:stretch>
            <a:fillRect/>
          </a:stretch>
        </p:blipFill>
        <p:spPr>
          <a:xfrm>
            <a:off x="4175638" y="4047283"/>
            <a:ext cx="7772400" cy="669095"/>
          </a:xfrm>
          <a:prstGeom prst="rect">
            <a:avLst/>
          </a:prstGeom>
        </p:spPr>
      </p:pic>
      <p:pic>
        <p:nvPicPr>
          <p:cNvPr id="16" name="Image 15" descr="Une image contenant texte, capture d’écran, Police&#10;&#10;Description générée automatiquement">
            <a:extLst>
              <a:ext uri="{FF2B5EF4-FFF2-40B4-BE49-F238E27FC236}">
                <a16:creationId xmlns:a16="http://schemas.microsoft.com/office/drawing/2014/main" id="{384E1154-8EB6-77B7-91B1-664DCD99B196}"/>
              </a:ext>
            </a:extLst>
          </p:cNvPr>
          <p:cNvPicPr>
            <a:picLocks noChangeAspect="1"/>
          </p:cNvPicPr>
          <p:nvPr/>
        </p:nvPicPr>
        <p:blipFill>
          <a:blip r:embed="rId7"/>
          <a:stretch>
            <a:fillRect/>
          </a:stretch>
        </p:blipFill>
        <p:spPr>
          <a:xfrm>
            <a:off x="4200291" y="1436988"/>
            <a:ext cx="5410947" cy="744861"/>
          </a:xfrm>
          <a:prstGeom prst="rect">
            <a:avLst/>
          </a:prstGeom>
        </p:spPr>
      </p:pic>
    </p:spTree>
    <p:extLst>
      <p:ext uri="{BB962C8B-B14F-4D97-AF65-F5344CB8AC3E}">
        <p14:creationId xmlns:p14="http://schemas.microsoft.com/office/powerpoint/2010/main" val="15906679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7C99664-0804-E21C-6797-7421CA10C6C4}"/>
              </a:ext>
            </a:extLst>
          </p:cNvPr>
          <p:cNvSpPr>
            <a:spLocks noGrp="1"/>
          </p:cNvSpPr>
          <p:nvPr>
            <p:ph type="title"/>
          </p:nvPr>
        </p:nvSpPr>
        <p:spPr/>
        <p:txBody>
          <a:bodyPr/>
          <a:lstStyle/>
          <a:p>
            <a:r>
              <a:rPr lang="fr-FR" dirty="0"/>
              <a:t>Pipeline de </a:t>
            </a:r>
            <a:r>
              <a:rPr lang="fr-FR" dirty="0" err="1"/>
              <a:t>deploiement</a:t>
            </a:r>
            <a:endParaRPr lang="fr-FR" dirty="0"/>
          </a:p>
        </p:txBody>
      </p:sp>
      <p:sp>
        <p:nvSpPr>
          <p:cNvPr id="4" name="Espace réservé du numéro de diapositive 3">
            <a:extLst>
              <a:ext uri="{FF2B5EF4-FFF2-40B4-BE49-F238E27FC236}">
                <a16:creationId xmlns:a16="http://schemas.microsoft.com/office/drawing/2014/main" id="{72FDEB15-7DD9-A937-4238-186253223400}"/>
              </a:ext>
            </a:extLst>
          </p:cNvPr>
          <p:cNvSpPr>
            <a:spLocks noGrp="1"/>
          </p:cNvSpPr>
          <p:nvPr>
            <p:ph type="sldNum" sz="quarter" idx="12"/>
          </p:nvPr>
        </p:nvSpPr>
        <p:spPr/>
        <p:txBody>
          <a:bodyPr/>
          <a:lstStyle/>
          <a:p>
            <a:fld id="{6D22F896-40B5-4ADD-8801-0D06FADFA095}" type="slidenum">
              <a:rPr lang="en-US" smtClean="0"/>
              <a:pPr/>
              <a:t>26</a:t>
            </a:fld>
            <a:endParaRPr lang="en-US" dirty="0"/>
          </a:p>
        </p:txBody>
      </p:sp>
      <p:grpSp>
        <p:nvGrpSpPr>
          <p:cNvPr id="16" name="Groupe 15">
            <a:extLst>
              <a:ext uri="{FF2B5EF4-FFF2-40B4-BE49-F238E27FC236}">
                <a16:creationId xmlns:a16="http://schemas.microsoft.com/office/drawing/2014/main" id="{5CF38B64-EC59-3A1E-A1B6-5951931203E7}"/>
              </a:ext>
            </a:extLst>
          </p:cNvPr>
          <p:cNvGrpSpPr/>
          <p:nvPr/>
        </p:nvGrpSpPr>
        <p:grpSpPr>
          <a:xfrm>
            <a:off x="1448001" y="1888327"/>
            <a:ext cx="8871556" cy="1540673"/>
            <a:chOff x="880128" y="2658661"/>
            <a:chExt cx="8871556" cy="1540673"/>
          </a:xfrm>
          <a:gradFill flip="none" rotWithShape="1">
            <a:gsLst>
              <a:gs pos="0">
                <a:schemeClr val="accent5">
                  <a:lumMod val="75000"/>
                  <a:shade val="30000"/>
                  <a:satMod val="115000"/>
                </a:schemeClr>
              </a:gs>
              <a:gs pos="50000">
                <a:schemeClr val="accent5">
                  <a:lumMod val="75000"/>
                  <a:shade val="67500"/>
                  <a:satMod val="115000"/>
                </a:schemeClr>
              </a:gs>
              <a:gs pos="100000">
                <a:schemeClr val="accent5">
                  <a:lumMod val="75000"/>
                  <a:shade val="100000"/>
                  <a:satMod val="115000"/>
                </a:schemeClr>
              </a:gs>
            </a:gsLst>
            <a:lin ang="2700000" scaled="1"/>
            <a:tileRect/>
          </a:gradFill>
        </p:grpSpPr>
        <p:sp>
          <p:nvSpPr>
            <p:cNvPr id="11" name="Rectangle : coins arrondis 10">
              <a:extLst>
                <a:ext uri="{FF2B5EF4-FFF2-40B4-BE49-F238E27FC236}">
                  <a16:creationId xmlns:a16="http://schemas.microsoft.com/office/drawing/2014/main" id="{9C31AB6E-3D5C-915A-44CD-61932DBB364E}"/>
                </a:ext>
              </a:extLst>
            </p:cNvPr>
            <p:cNvSpPr/>
            <p:nvPr/>
          </p:nvSpPr>
          <p:spPr>
            <a:xfrm>
              <a:off x="880128" y="2658661"/>
              <a:ext cx="2393577" cy="1540672"/>
            </a:xfrm>
            <a:prstGeom prst="roundRect">
              <a:avLst/>
            </a:prstGeom>
            <a:grpFill/>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a:p>
              <a:pPr algn="ctr"/>
              <a:r>
                <a:rPr lang="fr-FR" dirty="0" err="1"/>
                <a:t>Tracking</a:t>
              </a:r>
              <a:r>
                <a:rPr lang="fr-FR" dirty="0"/>
                <a:t> et stockage des modèles</a:t>
              </a:r>
            </a:p>
            <a:p>
              <a:pPr algn="ctr"/>
              <a:endParaRPr lang="fr-FR" dirty="0"/>
            </a:p>
            <a:p>
              <a:pPr algn="ctr"/>
              <a:endParaRPr lang="fr-FR" dirty="0"/>
            </a:p>
            <a:p>
              <a:pPr algn="ctr"/>
              <a:endParaRPr lang="fr-FR" dirty="0"/>
            </a:p>
            <a:p>
              <a:pPr algn="ctr"/>
              <a:endParaRPr lang="fr-FR" dirty="0"/>
            </a:p>
          </p:txBody>
        </p:sp>
        <p:sp>
          <p:nvSpPr>
            <p:cNvPr id="5" name="Rectangle : coins arrondis 4">
              <a:extLst>
                <a:ext uri="{FF2B5EF4-FFF2-40B4-BE49-F238E27FC236}">
                  <a16:creationId xmlns:a16="http://schemas.microsoft.com/office/drawing/2014/main" id="{BD6D003B-EFE8-FAB5-1BBA-FDE5D409D1A9}"/>
                </a:ext>
              </a:extLst>
            </p:cNvPr>
            <p:cNvSpPr/>
            <p:nvPr/>
          </p:nvSpPr>
          <p:spPr>
            <a:xfrm>
              <a:off x="3724835" y="2658662"/>
              <a:ext cx="3095718" cy="1540672"/>
            </a:xfrm>
            <a:prstGeom prst="roundRect">
              <a:avLst/>
            </a:prstGeom>
            <a:grpFill/>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a:p>
              <a:pPr algn="ctr"/>
              <a:endParaRPr lang="fr-FR" dirty="0"/>
            </a:p>
            <a:p>
              <a:pPr algn="ctr"/>
              <a:endParaRPr lang="fr-FR" dirty="0"/>
            </a:p>
            <a:p>
              <a:pPr algn="ctr"/>
              <a:endParaRPr lang="fr-FR" dirty="0"/>
            </a:p>
            <a:p>
              <a:pPr algn="ctr"/>
              <a:endParaRPr lang="fr-FR" dirty="0"/>
            </a:p>
            <a:p>
              <a:pPr algn="ctr"/>
              <a:endParaRPr lang="fr-FR" dirty="0"/>
            </a:p>
            <a:p>
              <a:pPr algn="ctr"/>
              <a:r>
                <a:rPr lang="fr-FR" dirty="0"/>
                <a:t>Backend</a:t>
              </a:r>
            </a:p>
            <a:p>
              <a:pPr algn="ctr"/>
              <a:endParaRPr lang="fr-FR" dirty="0"/>
            </a:p>
            <a:p>
              <a:pPr algn="ctr"/>
              <a:endParaRPr lang="fr-FR" dirty="0"/>
            </a:p>
            <a:p>
              <a:pPr algn="ctr"/>
              <a:r>
                <a:rPr lang="fr-FR" dirty="0" err="1"/>
                <a:t>Versionning</a:t>
              </a:r>
              <a:r>
                <a:rPr lang="fr-FR" dirty="0"/>
                <a:t>, stockage et déploiement en continu</a:t>
              </a:r>
            </a:p>
            <a:p>
              <a:pPr algn="ctr"/>
              <a:endParaRPr lang="fr-FR" dirty="0"/>
            </a:p>
            <a:p>
              <a:pPr algn="ctr"/>
              <a:endParaRPr lang="fr-FR" dirty="0"/>
            </a:p>
            <a:p>
              <a:pPr algn="ctr"/>
              <a:endParaRPr lang="fr-FR" dirty="0"/>
            </a:p>
            <a:p>
              <a:pPr algn="ctr"/>
              <a:endParaRPr lang="fr-FR" dirty="0"/>
            </a:p>
            <a:p>
              <a:pPr algn="ctr"/>
              <a:endParaRPr lang="fr-FR" dirty="0"/>
            </a:p>
            <a:p>
              <a:pPr algn="ctr"/>
              <a:endParaRPr lang="fr-FR" dirty="0"/>
            </a:p>
          </p:txBody>
        </p:sp>
        <p:pic>
          <p:nvPicPr>
            <p:cNvPr id="7" name="Image 6" descr="Une image contenant Police, logo, Graphique, conception&#10;&#10;Description générée automatiquement">
              <a:extLst>
                <a:ext uri="{FF2B5EF4-FFF2-40B4-BE49-F238E27FC236}">
                  <a16:creationId xmlns:a16="http://schemas.microsoft.com/office/drawing/2014/main" id="{7A4029BE-C038-3F09-F055-49E2500E8B19}"/>
                </a:ext>
              </a:extLst>
            </p:cNvPr>
            <p:cNvPicPr>
              <a:picLocks noChangeAspect="1"/>
            </p:cNvPicPr>
            <p:nvPr/>
          </p:nvPicPr>
          <p:blipFill>
            <a:blip r:embed="rId2"/>
            <a:stretch>
              <a:fillRect/>
            </a:stretch>
          </p:blipFill>
          <p:spPr>
            <a:xfrm>
              <a:off x="1566498" y="3492166"/>
              <a:ext cx="969850" cy="378758"/>
            </a:xfrm>
            <a:prstGeom prst="roundRect">
              <a:avLst>
                <a:gd name="adj" fmla="val 8594"/>
              </a:avLst>
            </a:prstGeom>
            <a:grpFill/>
            <a:ln>
              <a:noFill/>
            </a:ln>
            <a:effectLst>
              <a:reflection blurRad="12700" stA="38000" endPos="28000" dist="5000" dir="5400000" sy="-100000" algn="bl" rotWithShape="0"/>
            </a:effectLst>
            <a:scene3d>
              <a:camera prst="orthographicFront"/>
              <a:lightRig rig="threePt" dir="t"/>
            </a:scene3d>
            <a:sp3d>
              <a:bevelT/>
            </a:sp3d>
          </p:spPr>
        </p:pic>
        <p:pic>
          <p:nvPicPr>
            <p:cNvPr id="9" name="Image 8">
              <a:extLst>
                <a:ext uri="{FF2B5EF4-FFF2-40B4-BE49-F238E27FC236}">
                  <a16:creationId xmlns:a16="http://schemas.microsoft.com/office/drawing/2014/main" id="{C92387BC-C543-062B-8C15-1998AE5622D8}"/>
                </a:ext>
              </a:extLst>
            </p:cNvPr>
            <p:cNvPicPr>
              <a:picLocks noChangeAspect="1"/>
            </p:cNvPicPr>
            <p:nvPr/>
          </p:nvPicPr>
          <p:blipFill>
            <a:blip r:embed="rId3"/>
            <a:stretch>
              <a:fillRect/>
            </a:stretch>
          </p:blipFill>
          <p:spPr>
            <a:xfrm>
              <a:off x="3960075" y="2933697"/>
              <a:ext cx="711200" cy="622300"/>
            </a:xfrm>
            <a:prstGeom prst="roundRect">
              <a:avLst>
                <a:gd name="adj" fmla="val 8594"/>
              </a:avLst>
            </a:prstGeom>
            <a:grpFill/>
            <a:ln>
              <a:noFill/>
            </a:ln>
            <a:effectLst>
              <a:reflection blurRad="12700" stA="38000" endPos="28000" dist="5000" dir="5400000" sy="-100000" algn="bl" rotWithShape="0"/>
            </a:effectLst>
            <a:scene3d>
              <a:camera prst="orthographicFront"/>
              <a:lightRig rig="threePt" dir="t"/>
            </a:scene3d>
            <a:sp3d>
              <a:bevelT/>
            </a:sp3d>
          </p:spPr>
        </p:pic>
        <p:pic>
          <p:nvPicPr>
            <p:cNvPr id="10" name="Image 9">
              <a:extLst>
                <a:ext uri="{FF2B5EF4-FFF2-40B4-BE49-F238E27FC236}">
                  <a16:creationId xmlns:a16="http://schemas.microsoft.com/office/drawing/2014/main" id="{D0A35586-CA22-9072-02A3-883E0FB3B6A4}"/>
                </a:ext>
              </a:extLst>
            </p:cNvPr>
            <p:cNvPicPr>
              <a:picLocks noChangeAspect="1"/>
            </p:cNvPicPr>
            <p:nvPr/>
          </p:nvPicPr>
          <p:blipFill>
            <a:blip r:embed="rId4"/>
            <a:stretch>
              <a:fillRect/>
            </a:stretch>
          </p:blipFill>
          <p:spPr>
            <a:xfrm>
              <a:off x="5497512" y="3060697"/>
              <a:ext cx="1193800" cy="368300"/>
            </a:xfrm>
            <a:prstGeom prst="roundRect">
              <a:avLst>
                <a:gd name="adj" fmla="val 8594"/>
              </a:avLst>
            </a:prstGeom>
            <a:grpFill/>
            <a:ln>
              <a:noFill/>
            </a:ln>
            <a:effectLst>
              <a:reflection blurRad="12700" stA="38000" endPos="28000" dist="5000" dir="5400000" sy="-100000" algn="bl" rotWithShape="0"/>
            </a:effectLst>
            <a:scene3d>
              <a:camera prst="orthographicFront"/>
              <a:lightRig rig="threePt" dir="t"/>
            </a:scene3d>
            <a:sp3d>
              <a:bevelT/>
            </a:sp3d>
          </p:spPr>
        </p:pic>
        <p:sp>
          <p:nvSpPr>
            <p:cNvPr id="12" name="Rectangle : coins arrondis 11">
              <a:extLst>
                <a:ext uri="{FF2B5EF4-FFF2-40B4-BE49-F238E27FC236}">
                  <a16:creationId xmlns:a16="http://schemas.microsoft.com/office/drawing/2014/main" id="{E17FBB2B-0725-34FF-AFEE-5F077FF31BC4}"/>
                </a:ext>
              </a:extLst>
            </p:cNvPr>
            <p:cNvSpPr/>
            <p:nvPr/>
          </p:nvSpPr>
          <p:spPr>
            <a:xfrm>
              <a:off x="7302731" y="2658661"/>
              <a:ext cx="2448953" cy="1540673"/>
            </a:xfrm>
            <a:prstGeom prst="roundRect">
              <a:avLst/>
            </a:prstGeom>
            <a:grpFill/>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a:p>
              <a:pPr algn="ctr"/>
              <a:endParaRPr lang="fr-FR" dirty="0"/>
            </a:p>
            <a:p>
              <a:pPr algn="ctr"/>
              <a:endParaRPr lang="fr-FR" dirty="0"/>
            </a:p>
            <a:p>
              <a:pPr algn="ctr"/>
              <a:endParaRPr lang="fr-FR" dirty="0"/>
            </a:p>
            <a:p>
              <a:pPr algn="ctr"/>
              <a:endParaRPr lang="fr-FR" dirty="0"/>
            </a:p>
            <a:p>
              <a:pPr algn="ctr"/>
              <a:r>
                <a:rPr lang="fr-FR" dirty="0"/>
                <a:t>Frontend</a:t>
              </a:r>
            </a:p>
            <a:p>
              <a:pPr algn="ctr"/>
              <a:endParaRPr lang="fr-FR" dirty="0"/>
            </a:p>
            <a:p>
              <a:pPr algn="ctr"/>
              <a:endParaRPr lang="fr-FR" dirty="0"/>
            </a:p>
            <a:p>
              <a:pPr algn="ctr"/>
              <a:endParaRPr lang="fr-FR" dirty="0"/>
            </a:p>
            <a:p>
              <a:pPr algn="ctr"/>
              <a:r>
                <a:rPr lang="fr-FR" dirty="0"/>
                <a:t>Web app</a:t>
              </a:r>
            </a:p>
            <a:p>
              <a:pPr algn="ctr"/>
              <a:endParaRPr lang="fr-FR" dirty="0"/>
            </a:p>
            <a:p>
              <a:pPr algn="ctr"/>
              <a:endParaRPr lang="fr-FR" dirty="0"/>
            </a:p>
            <a:p>
              <a:pPr algn="ctr"/>
              <a:endParaRPr lang="fr-FR" dirty="0"/>
            </a:p>
            <a:p>
              <a:pPr algn="ctr"/>
              <a:endParaRPr lang="fr-FR" dirty="0"/>
            </a:p>
            <a:p>
              <a:pPr algn="ctr"/>
              <a:endParaRPr lang="fr-FR" dirty="0"/>
            </a:p>
          </p:txBody>
        </p:sp>
        <p:pic>
          <p:nvPicPr>
            <p:cNvPr id="13" name="Image 12">
              <a:extLst>
                <a:ext uri="{FF2B5EF4-FFF2-40B4-BE49-F238E27FC236}">
                  <a16:creationId xmlns:a16="http://schemas.microsoft.com/office/drawing/2014/main" id="{81F47956-E219-E334-8D67-D4700F815F08}"/>
                </a:ext>
              </a:extLst>
            </p:cNvPr>
            <p:cNvPicPr>
              <a:picLocks noChangeAspect="1"/>
            </p:cNvPicPr>
            <p:nvPr/>
          </p:nvPicPr>
          <p:blipFill>
            <a:blip r:embed="rId5"/>
            <a:stretch>
              <a:fillRect/>
            </a:stretch>
          </p:blipFill>
          <p:spPr>
            <a:xfrm>
              <a:off x="7638207" y="3045798"/>
              <a:ext cx="1778000" cy="622300"/>
            </a:xfrm>
            <a:prstGeom prst="roundRect">
              <a:avLst>
                <a:gd name="adj" fmla="val 8594"/>
              </a:avLst>
            </a:prstGeom>
            <a:grpFill/>
            <a:ln>
              <a:noFill/>
            </a:ln>
            <a:effectLst>
              <a:reflection blurRad="12700" stA="38000" endPos="28000" dist="5000" dir="5400000" sy="-100000" algn="bl" rotWithShape="0"/>
            </a:effectLst>
            <a:scene3d>
              <a:camera prst="orthographicFront"/>
              <a:lightRig rig="threePt" dir="t"/>
            </a:scene3d>
            <a:sp3d>
              <a:bevelT/>
            </a:sp3d>
          </p:spPr>
        </p:pic>
      </p:grpSp>
      <p:pic>
        <p:nvPicPr>
          <p:cNvPr id="17" name="Image 16">
            <a:extLst>
              <a:ext uri="{FF2B5EF4-FFF2-40B4-BE49-F238E27FC236}">
                <a16:creationId xmlns:a16="http://schemas.microsoft.com/office/drawing/2014/main" id="{6FDD9980-2724-71DD-6753-25380C7D0624}"/>
              </a:ext>
            </a:extLst>
          </p:cNvPr>
          <p:cNvPicPr>
            <a:picLocks noChangeAspect="1"/>
          </p:cNvPicPr>
          <p:nvPr/>
        </p:nvPicPr>
        <p:blipFill>
          <a:blip r:embed="rId6"/>
          <a:stretch>
            <a:fillRect/>
          </a:stretch>
        </p:blipFill>
        <p:spPr>
          <a:xfrm>
            <a:off x="7870604" y="4490330"/>
            <a:ext cx="2512359" cy="128075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8" name="ZoneTexte 17">
            <a:extLst>
              <a:ext uri="{FF2B5EF4-FFF2-40B4-BE49-F238E27FC236}">
                <a16:creationId xmlns:a16="http://schemas.microsoft.com/office/drawing/2014/main" id="{EE9B7717-03A6-2242-35D9-4C7F842C6F8F}"/>
              </a:ext>
            </a:extLst>
          </p:cNvPr>
          <p:cNvSpPr txBox="1"/>
          <p:nvPr/>
        </p:nvSpPr>
        <p:spPr>
          <a:xfrm>
            <a:off x="7556146" y="3774428"/>
            <a:ext cx="1299868" cy="369332"/>
          </a:xfrm>
          <a:prstGeom prst="rect">
            <a:avLst/>
          </a:prstGeom>
          <a:noFill/>
        </p:spPr>
        <p:txBody>
          <a:bodyPr wrap="square" rtlCol="0">
            <a:spAutoFit/>
          </a:bodyPr>
          <a:lstStyle/>
          <a:p>
            <a:r>
              <a:rPr lang="fr-FR" dirty="0"/>
              <a:t>Requête API</a:t>
            </a:r>
          </a:p>
        </p:txBody>
      </p:sp>
      <p:sp>
        <p:nvSpPr>
          <p:cNvPr id="19" name="ZoneTexte 18">
            <a:extLst>
              <a:ext uri="{FF2B5EF4-FFF2-40B4-BE49-F238E27FC236}">
                <a16:creationId xmlns:a16="http://schemas.microsoft.com/office/drawing/2014/main" id="{5CBDDE09-4A8D-CF30-3EF1-27B435434814}"/>
              </a:ext>
            </a:extLst>
          </p:cNvPr>
          <p:cNvSpPr txBox="1"/>
          <p:nvPr/>
        </p:nvSpPr>
        <p:spPr>
          <a:xfrm>
            <a:off x="9314346" y="3763047"/>
            <a:ext cx="1557602" cy="369332"/>
          </a:xfrm>
          <a:prstGeom prst="rect">
            <a:avLst/>
          </a:prstGeom>
          <a:noFill/>
        </p:spPr>
        <p:txBody>
          <a:bodyPr wrap="square" rtlCol="0">
            <a:spAutoFit/>
          </a:bodyPr>
          <a:lstStyle/>
          <a:p>
            <a:r>
              <a:rPr lang="fr-FR" dirty="0"/>
              <a:t>Réponse JSON</a:t>
            </a:r>
          </a:p>
        </p:txBody>
      </p:sp>
      <p:cxnSp>
        <p:nvCxnSpPr>
          <p:cNvPr id="23" name="Connecteur droit avec flèche 22">
            <a:extLst>
              <a:ext uri="{FF2B5EF4-FFF2-40B4-BE49-F238E27FC236}">
                <a16:creationId xmlns:a16="http://schemas.microsoft.com/office/drawing/2014/main" id="{4672A9F6-FD9B-AC82-3BD6-D0839849DF9B}"/>
              </a:ext>
            </a:extLst>
          </p:cNvPr>
          <p:cNvCxnSpPr>
            <a:cxnSpLocks/>
          </p:cNvCxnSpPr>
          <p:nvPr/>
        </p:nvCxnSpPr>
        <p:spPr>
          <a:xfrm flipV="1">
            <a:off x="8856014" y="3428999"/>
            <a:ext cx="0" cy="1061331"/>
          </a:xfrm>
          <a:prstGeom prst="straightConnector1">
            <a:avLst/>
          </a:prstGeom>
          <a:ln w="158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Connecteur droit avec flèche 24">
            <a:extLst>
              <a:ext uri="{FF2B5EF4-FFF2-40B4-BE49-F238E27FC236}">
                <a16:creationId xmlns:a16="http://schemas.microsoft.com/office/drawing/2014/main" id="{EF27DD95-8F9F-1F35-2FD2-C76F40EB74E1}"/>
              </a:ext>
            </a:extLst>
          </p:cNvPr>
          <p:cNvCxnSpPr/>
          <p:nvPr/>
        </p:nvCxnSpPr>
        <p:spPr>
          <a:xfrm>
            <a:off x="9211235" y="3428999"/>
            <a:ext cx="0" cy="1061331"/>
          </a:xfrm>
          <a:prstGeom prst="straightConnector1">
            <a:avLst/>
          </a:prstGeom>
          <a:ln w="158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Connecteur droit avec flèche 27">
            <a:extLst>
              <a:ext uri="{FF2B5EF4-FFF2-40B4-BE49-F238E27FC236}">
                <a16:creationId xmlns:a16="http://schemas.microsoft.com/office/drawing/2014/main" id="{62F8611C-C4BE-2CF9-EAC7-DD9179F464FF}"/>
              </a:ext>
            </a:extLst>
          </p:cNvPr>
          <p:cNvCxnSpPr>
            <a:stCxn id="5" idx="3"/>
            <a:endCxn id="12" idx="1"/>
          </p:cNvCxnSpPr>
          <p:nvPr/>
        </p:nvCxnSpPr>
        <p:spPr>
          <a:xfrm>
            <a:off x="7388426" y="2658664"/>
            <a:ext cx="482178" cy="0"/>
          </a:xfrm>
          <a:prstGeom prst="straightConnector1">
            <a:avLst/>
          </a:prstGeom>
          <a:ln w="1587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9" name="ZoneTexte 28">
            <a:extLst>
              <a:ext uri="{FF2B5EF4-FFF2-40B4-BE49-F238E27FC236}">
                <a16:creationId xmlns:a16="http://schemas.microsoft.com/office/drawing/2014/main" id="{A0B4D3C8-A584-7FF1-F3DC-7A44BCA4DEFF}"/>
              </a:ext>
            </a:extLst>
          </p:cNvPr>
          <p:cNvSpPr txBox="1"/>
          <p:nvPr/>
        </p:nvSpPr>
        <p:spPr>
          <a:xfrm>
            <a:off x="1448000" y="3763047"/>
            <a:ext cx="2393571" cy="923330"/>
          </a:xfrm>
          <a:prstGeom prst="rect">
            <a:avLst/>
          </a:prstGeom>
          <a:noFill/>
        </p:spPr>
        <p:txBody>
          <a:bodyPr wrap="square" rtlCol="0">
            <a:spAutoFit/>
          </a:bodyPr>
          <a:lstStyle/>
          <a:p>
            <a:r>
              <a:rPr lang="fr-FR" dirty="0"/>
              <a:t>Non-automatisation du déploiement des modèles par MLFLOW.</a:t>
            </a:r>
          </a:p>
        </p:txBody>
      </p:sp>
    </p:spTree>
    <p:extLst>
      <p:ext uri="{BB962C8B-B14F-4D97-AF65-F5344CB8AC3E}">
        <p14:creationId xmlns:p14="http://schemas.microsoft.com/office/powerpoint/2010/main" val="39149896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7C99664-0804-E21C-6797-7421CA10C6C4}"/>
              </a:ext>
            </a:extLst>
          </p:cNvPr>
          <p:cNvSpPr>
            <a:spLocks noGrp="1"/>
          </p:cNvSpPr>
          <p:nvPr>
            <p:ph type="title"/>
          </p:nvPr>
        </p:nvSpPr>
        <p:spPr/>
        <p:txBody>
          <a:bodyPr/>
          <a:lstStyle/>
          <a:p>
            <a:r>
              <a:rPr lang="fr-FR" dirty="0"/>
              <a:t>Pipeline de déploiement</a:t>
            </a:r>
            <a:br>
              <a:rPr lang="fr-FR" dirty="0"/>
            </a:br>
            <a:r>
              <a:rPr lang="fr-FR" dirty="0"/>
              <a:t>Dashboard</a:t>
            </a:r>
          </a:p>
        </p:txBody>
      </p:sp>
      <p:sp>
        <p:nvSpPr>
          <p:cNvPr id="4" name="Espace réservé du numéro de diapositive 3">
            <a:extLst>
              <a:ext uri="{FF2B5EF4-FFF2-40B4-BE49-F238E27FC236}">
                <a16:creationId xmlns:a16="http://schemas.microsoft.com/office/drawing/2014/main" id="{72FDEB15-7DD9-A937-4238-186253223400}"/>
              </a:ext>
            </a:extLst>
          </p:cNvPr>
          <p:cNvSpPr>
            <a:spLocks noGrp="1"/>
          </p:cNvSpPr>
          <p:nvPr>
            <p:ph type="sldNum" sz="quarter" idx="12"/>
          </p:nvPr>
        </p:nvSpPr>
        <p:spPr/>
        <p:txBody>
          <a:bodyPr/>
          <a:lstStyle/>
          <a:p>
            <a:fld id="{6D22F896-40B5-4ADD-8801-0D06FADFA095}" type="slidenum">
              <a:rPr lang="en-US" smtClean="0"/>
              <a:pPr/>
              <a:t>27</a:t>
            </a:fld>
            <a:endParaRPr lang="en-US" dirty="0"/>
          </a:p>
        </p:txBody>
      </p:sp>
      <p:pic>
        <p:nvPicPr>
          <p:cNvPr id="6" name="Image 5" descr="Une image contenant texte, diagramme, capture d’écran, conception&#10;&#10;Description générée automatiquement">
            <a:extLst>
              <a:ext uri="{FF2B5EF4-FFF2-40B4-BE49-F238E27FC236}">
                <a16:creationId xmlns:a16="http://schemas.microsoft.com/office/drawing/2014/main" id="{3F509C9D-B3F1-7F79-1F88-961F05DE9347}"/>
              </a:ext>
            </a:extLst>
          </p:cNvPr>
          <p:cNvPicPr>
            <a:picLocks noChangeAspect="1"/>
          </p:cNvPicPr>
          <p:nvPr/>
        </p:nvPicPr>
        <p:blipFill>
          <a:blip r:embed="rId2"/>
          <a:stretch>
            <a:fillRect/>
          </a:stretch>
        </p:blipFill>
        <p:spPr>
          <a:xfrm>
            <a:off x="1707775" y="1881935"/>
            <a:ext cx="9076765" cy="4627161"/>
          </a:xfrm>
          <a:prstGeom prst="rect">
            <a:avLst/>
          </a:prstGeom>
        </p:spPr>
      </p:pic>
    </p:spTree>
    <p:extLst>
      <p:ext uri="{BB962C8B-B14F-4D97-AF65-F5344CB8AC3E}">
        <p14:creationId xmlns:p14="http://schemas.microsoft.com/office/powerpoint/2010/main" val="36229420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7C99664-0804-E21C-6797-7421CA10C6C4}"/>
              </a:ext>
            </a:extLst>
          </p:cNvPr>
          <p:cNvSpPr>
            <a:spLocks noGrp="1"/>
          </p:cNvSpPr>
          <p:nvPr>
            <p:ph type="title"/>
          </p:nvPr>
        </p:nvSpPr>
        <p:spPr/>
        <p:txBody>
          <a:bodyPr/>
          <a:lstStyle/>
          <a:p>
            <a:r>
              <a:rPr lang="fr-FR"/>
              <a:t>Pipeline de déploiement</a:t>
            </a:r>
            <a:br>
              <a:rPr lang="fr-FR"/>
            </a:br>
            <a:r>
              <a:rPr lang="fr-FR"/>
              <a:t>Dashboard</a:t>
            </a:r>
            <a:endParaRPr lang="fr-FR" dirty="0"/>
          </a:p>
        </p:txBody>
      </p:sp>
      <p:sp>
        <p:nvSpPr>
          <p:cNvPr id="4" name="Espace réservé du numéro de diapositive 3">
            <a:extLst>
              <a:ext uri="{FF2B5EF4-FFF2-40B4-BE49-F238E27FC236}">
                <a16:creationId xmlns:a16="http://schemas.microsoft.com/office/drawing/2014/main" id="{72FDEB15-7DD9-A937-4238-186253223400}"/>
              </a:ext>
            </a:extLst>
          </p:cNvPr>
          <p:cNvSpPr>
            <a:spLocks noGrp="1"/>
          </p:cNvSpPr>
          <p:nvPr>
            <p:ph type="sldNum" sz="quarter" idx="12"/>
          </p:nvPr>
        </p:nvSpPr>
        <p:spPr/>
        <p:txBody>
          <a:bodyPr/>
          <a:lstStyle/>
          <a:p>
            <a:fld id="{6D22F896-40B5-4ADD-8801-0D06FADFA095}" type="slidenum">
              <a:rPr lang="en-US" smtClean="0"/>
              <a:pPr/>
              <a:t>28</a:t>
            </a:fld>
            <a:endParaRPr lang="en-US" dirty="0"/>
          </a:p>
        </p:txBody>
      </p:sp>
      <p:pic>
        <p:nvPicPr>
          <p:cNvPr id="7" name="Image 6">
            <a:extLst>
              <a:ext uri="{FF2B5EF4-FFF2-40B4-BE49-F238E27FC236}">
                <a16:creationId xmlns:a16="http://schemas.microsoft.com/office/drawing/2014/main" id="{C15340B7-47E8-0DF4-0FB8-3C65195339F7}"/>
              </a:ext>
            </a:extLst>
          </p:cNvPr>
          <p:cNvPicPr>
            <a:picLocks noChangeAspect="1"/>
          </p:cNvPicPr>
          <p:nvPr/>
        </p:nvPicPr>
        <p:blipFill>
          <a:blip r:embed="rId2"/>
          <a:stretch>
            <a:fillRect/>
          </a:stretch>
        </p:blipFill>
        <p:spPr>
          <a:xfrm>
            <a:off x="223821" y="3314172"/>
            <a:ext cx="6584577" cy="1597539"/>
          </a:xfrm>
          <a:prstGeom prst="rect">
            <a:avLst/>
          </a:prstGeom>
        </p:spPr>
      </p:pic>
      <p:pic>
        <p:nvPicPr>
          <p:cNvPr id="8" name="Image 7">
            <a:extLst>
              <a:ext uri="{FF2B5EF4-FFF2-40B4-BE49-F238E27FC236}">
                <a16:creationId xmlns:a16="http://schemas.microsoft.com/office/drawing/2014/main" id="{88876C43-91CF-FF42-82BC-CC13811D5F51}"/>
              </a:ext>
            </a:extLst>
          </p:cNvPr>
          <p:cNvPicPr>
            <a:picLocks noChangeAspect="1"/>
          </p:cNvPicPr>
          <p:nvPr/>
        </p:nvPicPr>
        <p:blipFill>
          <a:blip r:embed="rId3"/>
          <a:stretch>
            <a:fillRect/>
          </a:stretch>
        </p:blipFill>
        <p:spPr>
          <a:xfrm>
            <a:off x="223821" y="1855861"/>
            <a:ext cx="6584577" cy="1450554"/>
          </a:xfrm>
          <a:prstGeom prst="rect">
            <a:avLst/>
          </a:prstGeom>
        </p:spPr>
      </p:pic>
      <p:pic>
        <p:nvPicPr>
          <p:cNvPr id="9" name="Image 8">
            <a:extLst>
              <a:ext uri="{FF2B5EF4-FFF2-40B4-BE49-F238E27FC236}">
                <a16:creationId xmlns:a16="http://schemas.microsoft.com/office/drawing/2014/main" id="{3706D89D-316E-91A1-4C9E-D8B4210C6D1C}"/>
              </a:ext>
            </a:extLst>
          </p:cNvPr>
          <p:cNvPicPr>
            <a:picLocks noChangeAspect="1"/>
          </p:cNvPicPr>
          <p:nvPr/>
        </p:nvPicPr>
        <p:blipFill>
          <a:blip r:embed="rId4"/>
          <a:stretch>
            <a:fillRect/>
          </a:stretch>
        </p:blipFill>
        <p:spPr>
          <a:xfrm>
            <a:off x="223821" y="4894337"/>
            <a:ext cx="6584577" cy="1712226"/>
          </a:xfrm>
          <a:prstGeom prst="rect">
            <a:avLst/>
          </a:prstGeom>
        </p:spPr>
      </p:pic>
      <p:pic>
        <p:nvPicPr>
          <p:cNvPr id="3" name="Image 2">
            <a:extLst>
              <a:ext uri="{FF2B5EF4-FFF2-40B4-BE49-F238E27FC236}">
                <a16:creationId xmlns:a16="http://schemas.microsoft.com/office/drawing/2014/main" id="{C9C4DCE0-D2CF-94DA-DD59-3EEEEF6B9F63}"/>
              </a:ext>
            </a:extLst>
          </p:cNvPr>
          <p:cNvPicPr>
            <a:picLocks noChangeAspect="1"/>
          </p:cNvPicPr>
          <p:nvPr/>
        </p:nvPicPr>
        <p:blipFill>
          <a:blip r:embed="rId5"/>
          <a:stretch>
            <a:fillRect/>
          </a:stretch>
        </p:blipFill>
        <p:spPr>
          <a:xfrm>
            <a:off x="6618615" y="2894627"/>
            <a:ext cx="5459673" cy="2191108"/>
          </a:xfrm>
          <a:prstGeom prst="rect">
            <a:avLst/>
          </a:prstGeom>
        </p:spPr>
      </p:pic>
    </p:spTree>
    <p:extLst>
      <p:ext uri="{BB962C8B-B14F-4D97-AF65-F5344CB8AC3E}">
        <p14:creationId xmlns:p14="http://schemas.microsoft.com/office/powerpoint/2010/main" val="425789846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7C99664-0804-E21C-6797-7421CA10C6C4}"/>
              </a:ext>
            </a:extLst>
          </p:cNvPr>
          <p:cNvSpPr>
            <a:spLocks noGrp="1"/>
          </p:cNvSpPr>
          <p:nvPr>
            <p:ph type="title"/>
          </p:nvPr>
        </p:nvSpPr>
        <p:spPr/>
        <p:txBody>
          <a:bodyPr/>
          <a:lstStyle/>
          <a:p>
            <a:r>
              <a:rPr lang="fr-FR" dirty="0"/>
              <a:t>DATA DRIFT</a:t>
            </a:r>
          </a:p>
        </p:txBody>
      </p:sp>
      <p:sp>
        <p:nvSpPr>
          <p:cNvPr id="4" name="Espace réservé du numéro de diapositive 3">
            <a:extLst>
              <a:ext uri="{FF2B5EF4-FFF2-40B4-BE49-F238E27FC236}">
                <a16:creationId xmlns:a16="http://schemas.microsoft.com/office/drawing/2014/main" id="{72FDEB15-7DD9-A937-4238-186253223400}"/>
              </a:ext>
            </a:extLst>
          </p:cNvPr>
          <p:cNvSpPr>
            <a:spLocks noGrp="1"/>
          </p:cNvSpPr>
          <p:nvPr>
            <p:ph type="sldNum" sz="quarter" idx="12"/>
          </p:nvPr>
        </p:nvSpPr>
        <p:spPr/>
        <p:txBody>
          <a:bodyPr/>
          <a:lstStyle/>
          <a:p>
            <a:fld id="{6D22F896-40B5-4ADD-8801-0D06FADFA095}" type="slidenum">
              <a:rPr lang="en-US" smtClean="0"/>
              <a:pPr/>
              <a:t>29</a:t>
            </a:fld>
            <a:endParaRPr lang="en-US" dirty="0"/>
          </a:p>
        </p:txBody>
      </p:sp>
      <p:pic>
        <p:nvPicPr>
          <p:cNvPr id="5" name="Image 4">
            <a:extLst>
              <a:ext uri="{FF2B5EF4-FFF2-40B4-BE49-F238E27FC236}">
                <a16:creationId xmlns:a16="http://schemas.microsoft.com/office/drawing/2014/main" id="{9D203689-8A48-1721-D6CE-C7F7DB738B05}"/>
              </a:ext>
            </a:extLst>
          </p:cNvPr>
          <p:cNvPicPr>
            <a:picLocks noChangeAspect="1"/>
          </p:cNvPicPr>
          <p:nvPr/>
        </p:nvPicPr>
        <p:blipFill>
          <a:blip r:embed="rId2"/>
          <a:stretch>
            <a:fillRect/>
          </a:stretch>
        </p:blipFill>
        <p:spPr>
          <a:xfrm>
            <a:off x="4572843" y="315178"/>
            <a:ext cx="6490232" cy="1429770"/>
          </a:xfrm>
          <a:prstGeom prst="rect">
            <a:avLst/>
          </a:prstGeom>
        </p:spPr>
      </p:pic>
      <p:pic>
        <p:nvPicPr>
          <p:cNvPr id="6" name="Image 5">
            <a:extLst>
              <a:ext uri="{FF2B5EF4-FFF2-40B4-BE49-F238E27FC236}">
                <a16:creationId xmlns:a16="http://schemas.microsoft.com/office/drawing/2014/main" id="{EB3AA7BC-E598-5BF9-74C8-97E3B5EE592E}"/>
              </a:ext>
            </a:extLst>
          </p:cNvPr>
          <p:cNvPicPr>
            <a:picLocks noChangeAspect="1"/>
          </p:cNvPicPr>
          <p:nvPr/>
        </p:nvPicPr>
        <p:blipFill>
          <a:blip r:embed="rId3"/>
          <a:stretch>
            <a:fillRect/>
          </a:stretch>
        </p:blipFill>
        <p:spPr>
          <a:xfrm>
            <a:off x="686643" y="2015220"/>
            <a:ext cx="7772400" cy="3967451"/>
          </a:xfrm>
          <a:prstGeom prst="rect">
            <a:avLst/>
          </a:prstGeom>
        </p:spPr>
      </p:pic>
      <p:sp>
        <p:nvSpPr>
          <p:cNvPr id="11" name="ZoneTexte 10">
            <a:extLst>
              <a:ext uri="{FF2B5EF4-FFF2-40B4-BE49-F238E27FC236}">
                <a16:creationId xmlns:a16="http://schemas.microsoft.com/office/drawing/2014/main" id="{EBEB36DC-7A24-0BB0-3AAA-63891D1D54D6}"/>
              </a:ext>
            </a:extLst>
          </p:cNvPr>
          <p:cNvSpPr txBox="1"/>
          <p:nvPr/>
        </p:nvSpPr>
        <p:spPr>
          <a:xfrm>
            <a:off x="8854400" y="2287356"/>
            <a:ext cx="2843841" cy="2800767"/>
          </a:xfrm>
          <a:prstGeom prst="rect">
            <a:avLst/>
          </a:prstGeom>
          <a:noFill/>
        </p:spPr>
        <p:txBody>
          <a:bodyPr wrap="square">
            <a:spAutoFit/>
          </a:bodyPr>
          <a:lstStyle/>
          <a:p>
            <a:pPr algn="just"/>
            <a:r>
              <a:rPr lang="fr-FR" sz="1100" b="1" kern="100" dirty="0">
                <a:effectLst/>
                <a:latin typeface="Calibri" panose="020F0502020204030204" pitchFamily="34" charset="0"/>
                <a:ea typeface="Calibri" panose="020F0502020204030204" pitchFamily="34" charset="0"/>
                <a:cs typeface="Calibri" panose="020F0502020204030204" pitchFamily="34" charset="0"/>
              </a:rPr>
              <a:t>Qu'est-ce que le Data Drift ?</a:t>
            </a:r>
            <a:endParaRPr lang="fr-FR" sz="110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r>
              <a:rPr lang="fr-FR" sz="1100" kern="100" dirty="0">
                <a:effectLst/>
                <a:latin typeface="Calibri" panose="020F0502020204030204" pitchFamily="34" charset="0"/>
                <a:ea typeface="Calibri" panose="020F0502020204030204" pitchFamily="34" charset="0"/>
                <a:cs typeface="Calibri" panose="020F0502020204030204" pitchFamily="34" charset="0"/>
              </a:rPr>
              <a:t> </a:t>
            </a:r>
            <a:endParaRPr lang="fr-FR" sz="11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fr-FR" sz="1100" dirty="0">
                <a:effectLst/>
                <a:latin typeface="Calibri" panose="020F0502020204030204" pitchFamily="34" charset="0"/>
                <a:ea typeface="Calibri" panose="020F0502020204030204" pitchFamily="34" charset="0"/>
              </a:rPr>
              <a:t>Le "data drift" fait référence à une modification ou un changement dans la distribution des données au fil du temps, ce qui peut affecter les performances d'un modèle de machine </a:t>
            </a:r>
            <a:r>
              <a:rPr lang="fr-FR" sz="1100" dirty="0" err="1">
                <a:effectLst/>
                <a:latin typeface="Calibri" panose="020F0502020204030204" pitchFamily="34" charset="0"/>
                <a:ea typeface="Calibri" panose="020F0502020204030204" pitchFamily="34" charset="0"/>
              </a:rPr>
              <a:t>learning</a:t>
            </a:r>
            <a:r>
              <a:rPr lang="fr-FR" sz="1100" dirty="0">
                <a:effectLst/>
                <a:latin typeface="Calibri" panose="020F0502020204030204" pitchFamily="34" charset="0"/>
                <a:ea typeface="Calibri" panose="020F0502020204030204" pitchFamily="34" charset="0"/>
              </a:rPr>
              <a:t>. Le modèle, en effet, est formé sur un ensemble de données spécifique, et si les données sur lesquelles il fait des prédictions changent, les performances du modèle peuvent en être affectées. Le data drift peut survenir pour diverses raisons, telles que les changements saisonniers, les modifications du comportement des utilisateurs, les changements de politique, etc.</a:t>
            </a:r>
            <a:r>
              <a:rPr lang="fr-FR" sz="1100" dirty="0">
                <a:effectLst/>
              </a:rPr>
              <a:t> </a:t>
            </a:r>
            <a:endParaRPr lang="fr-FR" sz="1100" dirty="0"/>
          </a:p>
        </p:txBody>
      </p:sp>
    </p:spTree>
    <p:extLst>
      <p:ext uri="{BB962C8B-B14F-4D97-AF65-F5344CB8AC3E}">
        <p14:creationId xmlns:p14="http://schemas.microsoft.com/office/powerpoint/2010/main" val="19181804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FE65BFD0-A656-A6FD-A50B-63772E2B34B1}"/>
              </a:ext>
            </a:extLst>
          </p:cNvPr>
          <p:cNvSpPr txBox="1"/>
          <p:nvPr/>
        </p:nvSpPr>
        <p:spPr>
          <a:xfrm>
            <a:off x="965200" y="2100053"/>
            <a:ext cx="3446339" cy="2606426"/>
          </a:xfrm>
          <a:prstGeom prst="rect">
            <a:avLst/>
          </a:prstGeom>
        </p:spPr>
        <p:txBody>
          <a:bodyPr vert="horz" lIns="91440" tIns="45720" rIns="91440" bIns="45720" rtlCol="0" anchor="t">
            <a:normAutofit/>
          </a:bodyPr>
          <a:lstStyle/>
          <a:p>
            <a:pPr algn="r" defTabSz="429768">
              <a:lnSpc>
                <a:spcPct val="90000"/>
              </a:lnSpc>
              <a:spcBef>
                <a:spcPct val="0"/>
              </a:spcBef>
              <a:spcAft>
                <a:spcPts val="564"/>
              </a:spcAft>
            </a:pPr>
            <a:r>
              <a:rPr lang="en-US" sz="3760" b="1" kern="1200">
                <a:solidFill>
                  <a:srgbClr val="FFFFFF"/>
                </a:solidFill>
                <a:latin typeface="+mj-lt"/>
                <a:ea typeface="+mj-ea"/>
                <a:cs typeface="+mj-cs"/>
              </a:rPr>
              <a:t>INTRODUCTION </a:t>
            </a:r>
            <a:endParaRPr lang="en-US" sz="4000" b="1" kern="1200">
              <a:solidFill>
                <a:srgbClr val="FFFFFF"/>
              </a:solidFill>
              <a:latin typeface="+mj-lt"/>
              <a:ea typeface="+mj-ea"/>
              <a:cs typeface="+mj-cs"/>
            </a:endParaRPr>
          </a:p>
        </p:txBody>
      </p:sp>
      <p:sp>
        <p:nvSpPr>
          <p:cNvPr id="3" name="ZoneTexte 2">
            <a:extLst>
              <a:ext uri="{FF2B5EF4-FFF2-40B4-BE49-F238E27FC236}">
                <a16:creationId xmlns:a16="http://schemas.microsoft.com/office/drawing/2014/main" id="{5025B850-CCED-8BE5-8D9A-1C6A78A74C11}"/>
              </a:ext>
            </a:extLst>
          </p:cNvPr>
          <p:cNvSpPr txBox="1"/>
          <p:nvPr/>
        </p:nvSpPr>
        <p:spPr>
          <a:xfrm>
            <a:off x="4780763" y="898958"/>
            <a:ext cx="6446037" cy="2124299"/>
          </a:xfrm>
          <a:prstGeom prst="rect">
            <a:avLst/>
          </a:prstGeom>
          <a:noFill/>
        </p:spPr>
        <p:txBody>
          <a:bodyPr wrap="square">
            <a:spAutoFit/>
          </a:bodyPr>
          <a:lstStyle/>
          <a:p>
            <a:pPr defTabSz="429768">
              <a:spcAft>
                <a:spcPts val="564"/>
              </a:spcAft>
              <a:defRPr b="1"/>
            </a:pPr>
            <a:r>
              <a:rPr lang="fr-FR" sz="1504" b="1" kern="1200" dirty="0">
                <a:solidFill>
                  <a:schemeClr val="tx1"/>
                </a:solidFill>
                <a:latin typeface="Calibri,Bold"/>
                <a:ea typeface="+mn-ea"/>
                <a:cs typeface="+mn-cs"/>
              </a:rPr>
              <a:t>Rappel de la problématique : </a:t>
            </a:r>
          </a:p>
          <a:p>
            <a:pPr algn="l"/>
            <a:r>
              <a:rPr lang="fr-FR" sz="1600" b="0" i="0" u="none" strike="noStrike" dirty="0">
                <a:solidFill>
                  <a:srgbClr val="271A38"/>
                </a:solidFill>
                <a:effectLst/>
                <a:latin typeface="Inter"/>
              </a:rPr>
              <a:t>L’entreprise souhaite </a:t>
            </a:r>
            <a:r>
              <a:rPr lang="fr-FR" sz="1600" b="1" i="0" u="none" strike="noStrike" dirty="0">
                <a:solidFill>
                  <a:srgbClr val="271A38"/>
                </a:solidFill>
                <a:effectLst/>
                <a:latin typeface="Inter"/>
              </a:rPr>
              <a:t>mettre en œuvre un outil de “</a:t>
            </a:r>
            <a:r>
              <a:rPr lang="fr-FR" sz="1600" b="1" i="0" u="none" strike="noStrike" dirty="0" err="1">
                <a:solidFill>
                  <a:srgbClr val="271A38"/>
                </a:solidFill>
                <a:effectLst/>
                <a:latin typeface="Inter"/>
              </a:rPr>
              <a:t>scoring</a:t>
            </a:r>
            <a:r>
              <a:rPr lang="fr-FR" sz="1600" b="1" i="0" u="none" strike="noStrike" dirty="0">
                <a:solidFill>
                  <a:srgbClr val="271A38"/>
                </a:solidFill>
                <a:effectLst/>
                <a:latin typeface="Inter"/>
              </a:rPr>
              <a:t> crédit” pour calculer la probabilité </a:t>
            </a:r>
            <a:r>
              <a:rPr lang="fr-FR" sz="1600" b="0" i="0" u="none" strike="noStrike" dirty="0">
                <a:solidFill>
                  <a:srgbClr val="271A38"/>
                </a:solidFill>
                <a:effectLst/>
                <a:latin typeface="Inter"/>
              </a:rPr>
              <a:t>qu’un client rembourse son crédit, puis classifie la demande en crédit accordé ou refusé. Elle souhaite donc développer un </a:t>
            </a:r>
            <a:r>
              <a:rPr lang="fr-FR" sz="1600" b="1" i="0" u="none" strike="noStrike" dirty="0">
                <a:solidFill>
                  <a:srgbClr val="271A38"/>
                </a:solidFill>
                <a:effectLst/>
                <a:latin typeface="Inter"/>
              </a:rPr>
              <a:t>algorithme de classification</a:t>
            </a:r>
            <a:r>
              <a:rPr lang="fr-FR" sz="1600" b="0" i="0" u="none" strike="noStrike" dirty="0">
                <a:solidFill>
                  <a:srgbClr val="271A38"/>
                </a:solidFill>
                <a:effectLst/>
                <a:latin typeface="Inter"/>
              </a:rPr>
              <a:t> en s’appuyant sur des sources de données variées .</a:t>
            </a:r>
          </a:p>
          <a:p>
            <a:pPr algn="l"/>
            <a:r>
              <a:rPr lang="fr-FR" sz="1600" b="1" i="0" u="none" strike="noStrike" dirty="0">
                <a:solidFill>
                  <a:srgbClr val="271A38"/>
                </a:solidFill>
                <a:effectLst/>
                <a:latin typeface="Inter"/>
              </a:rPr>
              <a:t>Développer un </a:t>
            </a:r>
            <a:r>
              <a:rPr lang="fr-FR" sz="1600" b="1" i="0" u="none" strike="noStrike" dirty="0" err="1">
                <a:solidFill>
                  <a:srgbClr val="271A38"/>
                </a:solidFill>
                <a:effectLst/>
                <a:latin typeface="Inter"/>
              </a:rPr>
              <a:t>dashboard</a:t>
            </a:r>
            <a:r>
              <a:rPr lang="fr-FR" sz="1600" b="1" i="0" u="none" strike="noStrike" dirty="0">
                <a:solidFill>
                  <a:srgbClr val="271A38"/>
                </a:solidFill>
                <a:effectLst/>
                <a:latin typeface="Inter"/>
              </a:rPr>
              <a:t> interactif</a:t>
            </a:r>
            <a:r>
              <a:rPr lang="fr-FR" sz="1600" b="0" i="0" u="none" strike="noStrike" dirty="0">
                <a:solidFill>
                  <a:srgbClr val="271A38"/>
                </a:solidFill>
                <a:effectLst/>
                <a:latin typeface="Inter"/>
              </a:rPr>
              <a:t> pour que les chargés de relation client puissent expliquer de façon transparente les décisions d’octroi de crédit,</a:t>
            </a:r>
          </a:p>
        </p:txBody>
      </p:sp>
      <p:sp>
        <p:nvSpPr>
          <p:cNvPr id="2" name="Espace réservé du numéro de diapositive 1">
            <a:extLst>
              <a:ext uri="{FF2B5EF4-FFF2-40B4-BE49-F238E27FC236}">
                <a16:creationId xmlns:a16="http://schemas.microsoft.com/office/drawing/2014/main" id="{2C3D60B1-637A-5C87-19BF-9AC9B6F3281E}"/>
              </a:ext>
            </a:extLst>
          </p:cNvPr>
          <p:cNvSpPr>
            <a:spLocks noGrp="1"/>
          </p:cNvSpPr>
          <p:nvPr>
            <p:ph type="sldNum" sz="quarter" idx="12"/>
          </p:nvPr>
        </p:nvSpPr>
        <p:spPr>
          <a:xfrm>
            <a:off x="10498082" y="4876704"/>
            <a:ext cx="728718" cy="345062"/>
          </a:xfrm>
        </p:spPr>
        <p:txBody>
          <a:bodyPr/>
          <a:lstStyle/>
          <a:p>
            <a:pPr defTabSz="429768">
              <a:spcAft>
                <a:spcPts val="600"/>
              </a:spcAft>
            </a:pPr>
            <a:fld id="{6D22F896-40B5-4ADD-8801-0D06FADFA095}" type="slidenum">
              <a:rPr lang="en-US" sz="987" kern="1200">
                <a:solidFill>
                  <a:schemeClr val="tx1">
                    <a:tint val="75000"/>
                  </a:schemeClr>
                </a:solidFill>
                <a:latin typeface="+mn-lt"/>
                <a:ea typeface="+mn-ea"/>
                <a:cs typeface="+mn-cs"/>
              </a:rPr>
              <a:pPr defTabSz="429768">
                <a:spcAft>
                  <a:spcPts val="600"/>
                </a:spcAft>
              </a:pPr>
              <a:t>3</a:t>
            </a:fld>
            <a:endParaRPr lang="en-US"/>
          </a:p>
        </p:txBody>
      </p:sp>
      <p:graphicFrame>
        <p:nvGraphicFramePr>
          <p:cNvPr id="8" name="ZoneTexte 3">
            <a:extLst>
              <a:ext uri="{FF2B5EF4-FFF2-40B4-BE49-F238E27FC236}">
                <a16:creationId xmlns:a16="http://schemas.microsoft.com/office/drawing/2014/main" id="{5778BD40-6579-1178-04DB-AEC8EFA1C816}"/>
              </a:ext>
            </a:extLst>
          </p:cNvPr>
          <p:cNvGraphicFramePr/>
          <p:nvPr>
            <p:extLst>
              <p:ext uri="{D42A27DB-BD31-4B8C-83A1-F6EECF244321}">
                <p14:modId xmlns:p14="http://schemas.microsoft.com/office/powerpoint/2010/main" val="2528160050"/>
              </p:ext>
            </p:extLst>
          </p:nvPr>
        </p:nvGraphicFramePr>
        <p:xfrm>
          <a:off x="965200" y="2724519"/>
          <a:ext cx="10060152" cy="323452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1416630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EC0F2CD-9B5C-BA8D-DD97-EB0D62A34D4C}"/>
              </a:ext>
            </a:extLst>
          </p:cNvPr>
          <p:cNvSpPr>
            <a:spLocks noGrp="1"/>
          </p:cNvSpPr>
          <p:nvPr>
            <p:ph type="title"/>
          </p:nvPr>
        </p:nvSpPr>
        <p:spPr/>
        <p:txBody>
          <a:bodyPr/>
          <a:lstStyle/>
          <a:p>
            <a:r>
              <a:rPr lang="fr-FR" dirty="0"/>
              <a:t>Conclusion </a:t>
            </a:r>
          </a:p>
        </p:txBody>
      </p:sp>
      <p:sp>
        <p:nvSpPr>
          <p:cNvPr id="3" name="Espace réservé du contenu 2">
            <a:extLst>
              <a:ext uri="{FF2B5EF4-FFF2-40B4-BE49-F238E27FC236}">
                <a16:creationId xmlns:a16="http://schemas.microsoft.com/office/drawing/2014/main" id="{2307370C-F344-383D-3AA4-664AC8D79570}"/>
              </a:ext>
            </a:extLst>
          </p:cNvPr>
          <p:cNvSpPr>
            <a:spLocks noGrp="1"/>
          </p:cNvSpPr>
          <p:nvPr>
            <p:ph idx="1"/>
          </p:nvPr>
        </p:nvSpPr>
        <p:spPr>
          <a:xfrm>
            <a:off x="1141413" y="1666430"/>
            <a:ext cx="9540830" cy="4573052"/>
          </a:xfrm>
        </p:spPr>
        <p:txBody>
          <a:bodyPr>
            <a:normAutofit/>
          </a:bodyPr>
          <a:lstStyle/>
          <a:p>
            <a:pPr marL="0" indent="0">
              <a:buNone/>
            </a:pPr>
            <a:r>
              <a:rPr lang="fr-FR" dirty="0"/>
              <a:t>- Le modèle Light GBM est le modèle utilisé pour la prédiction </a:t>
            </a:r>
          </a:p>
          <a:p>
            <a:pPr marL="0" indent="0">
              <a:buNone/>
            </a:pPr>
            <a:r>
              <a:rPr lang="fr-FR" dirty="0"/>
              <a:t>- Ce projet bien que très intéressant et permettant d’acquérir des connaissances complémentaires est très, trop ? touffu. Il donne l’impression d’être un amalgame de demandes. J’ai eu beaucoup de difficultés à le réaliser, ne connaissant pas de langages autres que python.</a:t>
            </a:r>
          </a:p>
          <a:p>
            <a:pPr marL="0" indent="0">
              <a:buNone/>
            </a:pPr>
            <a:r>
              <a:rPr lang="fr-FR" dirty="0"/>
              <a:t>- Le </a:t>
            </a:r>
            <a:r>
              <a:rPr lang="fr-FR" dirty="0" err="1"/>
              <a:t>dashboard</a:t>
            </a:r>
            <a:r>
              <a:rPr lang="fr-FR" dirty="0"/>
              <a:t> correspond à ce que j’aurais souhaité avoir lors de mes années en banque.</a:t>
            </a:r>
          </a:p>
        </p:txBody>
      </p:sp>
      <p:sp>
        <p:nvSpPr>
          <p:cNvPr id="4" name="Espace réservé du numéro de diapositive 3">
            <a:extLst>
              <a:ext uri="{FF2B5EF4-FFF2-40B4-BE49-F238E27FC236}">
                <a16:creationId xmlns:a16="http://schemas.microsoft.com/office/drawing/2014/main" id="{E65219A5-5B78-0E6B-92A0-D8192436E035}"/>
              </a:ext>
            </a:extLst>
          </p:cNvPr>
          <p:cNvSpPr>
            <a:spLocks noGrp="1"/>
          </p:cNvSpPr>
          <p:nvPr>
            <p:ph type="sldNum" sz="quarter" idx="12"/>
          </p:nvPr>
        </p:nvSpPr>
        <p:spPr/>
        <p:txBody>
          <a:bodyPr/>
          <a:lstStyle/>
          <a:p>
            <a:fld id="{6D22F896-40B5-4ADD-8801-0D06FADFA095}" type="slidenum">
              <a:rPr lang="en-US" smtClean="0"/>
              <a:pPr/>
              <a:t>30</a:t>
            </a:fld>
            <a:endParaRPr lang="en-US" dirty="0"/>
          </a:p>
        </p:txBody>
      </p:sp>
    </p:spTree>
    <p:extLst>
      <p:ext uri="{BB962C8B-B14F-4D97-AF65-F5344CB8AC3E}">
        <p14:creationId xmlns:p14="http://schemas.microsoft.com/office/powerpoint/2010/main" val="425630434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8" name="Picture 2">
            <a:extLst>
              <a:ext uri="{FF2B5EF4-FFF2-40B4-BE49-F238E27FC236}">
                <a16:creationId xmlns:a16="http://schemas.microsoft.com/office/drawing/2014/main" id="{9ACD3AF8-B16E-4174-8C1A-41F683C4AF8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a:solidFill>
                  <a:srgbClr val="FFFFFF"/>
                </a:solidFill>
              </a14:hiddenFill>
            </a:ext>
          </a:extLst>
        </p:spPr>
      </p:pic>
      <p:grpSp>
        <p:nvGrpSpPr>
          <p:cNvPr id="10" name="Group 9">
            <a:extLst>
              <a:ext uri="{FF2B5EF4-FFF2-40B4-BE49-F238E27FC236}">
                <a16:creationId xmlns:a16="http://schemas.microsoft.com/office/drawing/2014/main" id="{FF5EAD09-B81D-415F-8BCF-73C81AE05F2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1" name="Rectangle 5">
              <a:extLst>
                <a:ext uri="{FF2B5EF4-FFF2-40B4-BE49-F238E27FC236}">
                  <a16:creationId xmlns:a16="http://schemas.microsoft.com/office/drawing/2014/main" id="{CFB79010-8ED4-49EF-AFD2-F4D8C80B69B2}"/>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a14="http://schemas.microsoft.com/office/drawing/2010/main" w="9525">
                  <a:solidFill>
                    <a:srgbClr val="000000"/>
                  </a:solidFill>
                  <a:miter lim="800000"/>
                  <a:headEnd/>
                  <a:tailEnd/>
                </a14:hiddenLine>
              </a:ext>
            </a:extLst>
          </p:spPr>
        </p:sp>
        <p:sp>
          <p:nvSpPr>
            <p:cNvPr id="12" name="Freeform 6">
              <a:extLst>
                <a:ext uri="{FF2B5EF4-FFF2-40B4-BE49-F238E27FC236}">
                  <a16:creationId xmlns:a16="http://schemas.microsoft.com/office/drawing/2014/main" id="{4649B869-006E-42B5-9DDC-21049B130E0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3" name="Freeform 7">
              <a:extLst>
                <a:ext uri="{FF2B5EF4-FFF2-40B4-BE49-F238E27FC236}">
                  <a16:creationId xmlns:a16="http://schemas.microsoft.com/office/drawing/2014/main" id="{443096BD-333F-48B6-8220-D1F9793E40A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4" name="Rectangle 8">
              <a:extLst>
                <a:ext uri="{FF2B5EF4-FFF2-40B4-BE49-F238E27FC236}">
                  <a16:creationId xmlns:a16="http://schemas.microsoft.com/office/drawing/2014/main" id="{1A45BB9A-7E84-4B9B-923A-270A97F8524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a14="http://schemas.microsoft.com/office/drawing/2010/main" w="9525">
                  <a:solidFill>
                    <a:srgbClr val="000000"/>
                  </a:solidFill>
                  <a:miter lim="800000"/>
                  <a:headEnd/>
                  <a:tailEnd/>
                </a14:hiddenLine>
              </a:ext>
            </a:extLst>
          </p:spPr>
        </p:sp>
        <p:sp>
          <p:nvSpPr>
            <p:cNvPr id="15" name="Freeform 9">
              <a:extLst>
                <a:ext uri="{FF2B5EF4-FFF2-40B4-BE49-F238E27FC236}">
                  <a16:creationId xmlns:a16="http://schemas.microsoft.com/office/drawing/2014/main" id="{D7D7C768-2F76-4DE2-A807-1B9FFF816C2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6" name="Freeform 10">
              <a:extLst>
                <a:ext uri="{FF2B5EF4-FFF2-40B4-BE49-F238E27FC236}">
                  <a16:creationId xmlns:a16="http://schemas.microsoft.com/office/drawing/2014/main" id="{1870B32E-EE42-470E-B543-CA55AEC8CA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7" name="Freeform 11">
              <a:extLst>
                <a:ext uri="{FF2B5EF4-FFF2-40B4-BE49-F238E27FC236}">
                  <a16:creationId xmlns:a16="http://schemas.microsoft.com/office/drawing/2014/main" id="{EEF09120-11AA-4DB5-98A8-EC4923002C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8" name="Freeform 12">
              <a:extLst>
                <a:ext uri="{FF2B5EF4-FFF2-40B4-BE49-F238E27FC236}">
                  <a16:creationId xmlns:a16="http://schemas.microsoft.com/office/drawing/2014/main" id="{39CC463D-589C-461C-A234-0460EB06B88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9" name="Freeform 13">
              <a:extLst>
                <a:ext uri="{FF2B5EF4-FFF2-40B4-BE49-F238E27FC236}">
                  <a16:creationId xmlns:a16="http://schemas.microsoft.com/office/drawing/2014/main" id="{B6516153-269A-421E-A021-CB3F3C5E1D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0" name="Freeform 14">
              <a:extLst>
                <a:ext uri="{FF2B5EF4-FFF2-40B4-BE49-F238E27FC236}">
                  <a16:creationId xmlns:a16="http://schemas.microsoft.com/office/drawing/2014/main" id="{45E14300-6C4A-4F77-915F-F3B25B0237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1" name="Freeform 15">
              <a:extLst>
                <a:ext uri="{FF2B5EF4-FFF2-40B4-BE49-F238E27FC236}">
                  <a16:creationId xmlns:a16="http://schemas.microsoft.com/office/drawing/2014/main" id="{993E312A-E6A6-4B52-ADE6-618ADC89BA6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2" name="Freeform 16">
              <a:extLst>
                <a:ext uri="{FF2B5EF4-FFF2-40B4-BE49-F238E27FC236}">
                  <a16:creationId xmlns:a16="http://schemas.microsoft.com/office/drawing/2014/main" id="{2F0F3026-2480-472B-8C52-36812C81EF3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3" name="Freeform 17">
              <a:extLst>
                <a:ext uri="{FF2B5EF4-FFF2-40B4-BE49-F238E27FC236}">
                  <a16:creationId xmlns:a16="http://schemas.microsoft.com/office/drawing/2014/main" id="{34E1C992-559D-4827-9F30-31A3CA7A2B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4" name="Freeform 18">
              <a:extLst>
                <a:ext uri="{FF2B5EF4-FFF2-40B4-BE49-F238E27FC236}">
                  <a16:creationId xmlns:a16="http://schemas.microsoft.com/office/drawing/2014/main" id="{D9F2FB98-F443-498F-AAD9-6945825681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5" name="Freeform 19">
              <a:extLst>
                <a:ext uri="{FF2B5EF4-FFF2-40B4-BE49-F238E27FC236}">
                  <a16:creationId xmlns:a16="http://schemas.microsoft.com/office/drawing/2014/main" id="{75DBF6EC-ED50-43E4-8A8B-64CE86A880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6" name="Freeform 20">
              <a:extLst>
                <a:ext uri="{FF2B5EF4-FFF2-40B4-BE49-F238E27FC236}">
                  <a16:creationId xmlns:a16="http://schemas.microsoft.com/office/drawing/2014/main" id="{FD854F40-AC43-4F21-9C62-2CE35CFD2B1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7" name="Freeform 21">
              <a:extLst>
                <a:ext uri="{FF2B5EF4-FFF2-40B4-BE49-F238E27FC236}">
                  <a16:creationId xmlns:a16="http://schemas.microsoft.com/office/drawing/2014/main" id="{62CCB560-494A-4F74-9DE4-068806A893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8" name="Freeform 22">
              <a:extLst>
                <a:ext uri="{FF2B5EF4-FFF2-40B4-BE49-F238E27FC236}">
                  <a16:creationId xmlns:a16="http://schemas.microsoft.com/office/drawing/2014/main" id="{6F9A05F2-B5D2-4D8A-9A78-14E45C13FE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9" name="Freeform 23">
              <a:extLst>
                <a:ext uri="{FF2B5EF4-FFF2-40B4-BE49-F238E27FC236}">
                  <a16:creationId xmlns:a16="http://schemas.microsoft.com/office/drawing/2014/main" id="{A6373189-19BB-4BEC-84A3-432253E0580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0" name="Freeform 24">
              <a:extLst>
                <a:ext uri="{FF2B5EF4-FFF2-40B4-BE49-F238E27FC236}">
                  <a16:creationId xmlns:a16="http://schemas.microsoft.com/office/drawing/2014/main" id="{71AB3122-947A-44DB-B190-A2601C6C95C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1" name="Freeform 25">
              <a:extLst>
                <a:ext uri="{FF2B5EF4-FFF2-40B4-BE49-F238E27FC236}">
                  <a16:creationId xmlns:a16="http://schemas.microsoft.com/office/drawing/2014/main" id="{74B4109D-3AFC-4D44-87B1-0CDED3E638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2" name="Freeform 26">
              <a:extLst>
                <a:ext uri="{FF2B5EF4-FFF2-40B4-BE49-F238E27FC236}">
                  <a16:creationId xmlns:a16="http://schemas.microsoft.com/office/drawing/2014/main" id="{44AAD39F-F7C9-4D00-95E0-0465B4E8588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3" name="Freeform 27">
              <a:extLst>
                <a:ext uri="{FF2B5EF4-FFF2-40B4-BE49-F238E27FC236}">
                  <a16:creationId xmlns:a16="http://schemas.microsoft.com/office/drawing/2014/main" id="{C1DCAB8D-6EF6-4A84-8D0C-AA9226DEC9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4" name="Freeform 28">
              <a:extLst>
                <a:ext uri="{FF2B5EF4-FFF2-40B4-BE49-F238E27FC236}">
                  <a16:creationId xmlns:a16="http://schemas.microsoft.com/office/drawing/2014/main" id="{C407F97F-83CF-4703-B9E0-6335530E32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5" name="Freeform 29">
              <a:extLst>
                <a:ext uri="{FF2B5EF4-FFF2-40B4-BE49-F238E27FC236}">
                  <a16:creationId xmlns:a16="http://schemas.microsoft.com/office/drawing/2014/main" id="{0D8D2363-5D84-4CFF-89AA-3C93C859DB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6" name="Freeform 30">
              <a:extLst>
                <a:ext uri="{FF2B5EF4-FFF2-40B4-BE49-F238E27FC236}">
                  <a16:creationId xmlns:a16="http://schemas.microsoft.com/office/drawing/2014/main" id="{0435A35C-AC99-4E12-8CB0-9C640DAA945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7" name="Freeform 31">
              <a:extLst>
                <a:ext uri="{FF2B5EF4-FFF2-40B4-BE49-F238E27FC236}">
                  <a16:creationId xmlns:a16="http://schemas.microsoft.com/office/drawing/2014/main" id="{F20392CF-2256-4527-836B-2E6F88596E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8" name="Freeform 32">
              <a:extLst>
                <a:ext uri="{FF2B5EF4-FFF2-40B4-BE49-F238E27FC236}">
                  <a16:creationId xmlns:a16="http://schemas.microsoft.com/office/drawing/2014/main" id="{C52C3AD3-122C-4010-9C55-B0247F8CCAB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9" name="Rectangle 33">
              <a:extLst>
                <a:ext uri="{FF2B5EF4-FFF2-40B4-BE49-F238E27FC236}">
                  <a16:creationId xmlns:a16="http://schemas.microsoft.com/office/drawing/2014/main" id="{EFCB53ED-09C0-4AD7-9BBC-366833D5FE0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a14="http://schemas.microsoft.com/office/drawing/2010/main" w="9525">
                  <a:solidFill>
                    <a:srgbClr val="000000"/>
                  </a:solidFill>
                  <a:miter lim="800000"/>
                  <a:headEnd/>
                  <a:tailEnd/>
                </a14:hiddenLine>
              </a:ext>
            </a:extLst>
          </p:spPr>
        </p:sp>
        <p:sp>
          <p:nvSpPr>
            <p:cNvPr id="40" name="Freeform 34">
              <a:extLst>
                <a:ext uri="{FF2B5EF4-FFF2-40B4-BE49-F238E27FC236}">
                  <a16:creationId xmlns:a16="http://schemas.microsoft.com/office/drawing/2014/main" id="{6F309F52-BFCF-47D9-8089-BC049540DB4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1" name="Freeform 35">
              <a:extLst>
                <a:ext uri="{FF2B5EF4-FFF2-40B4-BE49-F238E27FC236}">
                  <a16:creationId xmlns:a16="http://schemas.microsoft.com/office/drawing/2014/main" id="{5F9AE85F-C7AA-4761-B468-2E100829BC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2" name="Freeform 36">
              <a:extLst>
                <a:ext uri="{FF2B5EF4-FFF2-40B4-BE49-F238E27FC236}">
                  <a16:creationId xmlns:a16="http://schemas.microsoft.com/office/drawing/2014/main" id="{2C81C778-91E5-4AE9-AACB-8566E7A28B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3" name="Freeform 37">
              <a:extLst>
                <a:ext uri="{FF2B5EF4-FFF2-40B4-BE49-F238E27FC236}">
                  <a16:creationId xmlns:a16="http://schemas.microsoft.com/office/drawing/2014/main" id="{6C56E0B4-58A0-4B2B-BD56-54121BB8DBB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4" name="Freeform 38">
              <a:extLst>
                <a:ext uri="{FF2B5EF4-FFF2-40B4-BE49-F238E27FC236}">
                  <a16:creationId xmlns:a16="http://schemas.microsoft.com/office/drawing/2014/main" id="{88A29CFE-13A6-4509-946F-5C074F856E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5" name="Freeform 39">
              <a:extLst>
                <a:ext uri="{FF2B5EF4-FFF2-40B4-BE49-F238E27FC236}">
                  <a16:creationId xmlns:a16="http://schemas.microsoft.com/office/drawing/2014/main" id="{00235A0A-018B-4499-AC16-AF83457BF4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6" name="Freeform 40">
              <a:extLst>
                <a:ext uri="{FF2B5EF4-FFF2-40B4-BE49-F238E27FC236}">
                  <a16:creationId xmlns:a16="http://schemas.microsoft.com/office/drawing/2014/main" id="{861DF9B7-50DC-4EBE-8B23-97FE92DBBB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7" name="Freeform 41">
              <a:extLst>
                <a:ext uri="{FF2B5EF4-FFF2-40B4-BE49-F238E27FC236}">
                  <a16:creationId xmlns:a16="http://schemas.microsoft.com/office/drawing/2014/main" id="{69673907-73D7-4729-A911-9BD078EC2E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8" name="Freeform 42">
              <a:extLst>
                <a:ext uri="{FF2B5EF4-FFF2-40B4-BE49-F238E27FC236}">
                  <a16:creationId xmlns:a16="http://schemas.microsoft.com/office/drawing/2014/main" id="{4DC844D3-8053-4EE7-A286-50157B6FD86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9" name="Freeform 43">
              <a:extLst>
                <a:ext uri="{FF2B5EF4-FFF2-40B4-BE49-F238E27FC236}">
                  <a16:creationId xmlns:a16="http://schemas.microsoft.com/office/drawing/2014/main" id="{D67575A0-A45A-4773-874C-16370E3670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50" name="Freeform 44">
              <a:extLst>
                <a:ext uri="{FF2B5EF4-FFF2-40B4-BE49-F238E27FC236}">
                  <a16:creationId xmlns:a16="http://schemas.microsoft.com/office/drawing/2014/main" id="{4327252B-B62B-4DE0-A924-B7F6E40AD96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51" name="Rectangle 45">
              <a:extLst>
                <a:ext uri="{FF2B5EF4-FFF2-40B4-BE49-F238E27FC236}">
                  <a16:creationId xmlns:a16="http://schemas.microsoft.com/office/drawing/2014/main" id="{778BC6A7-AC19-497B-A7C6-E447B2EBDAB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a14="http://schemas.microsoft.com/office/drawing/2010/main" w="9525">
                  <a:solidFill>
                    <a:srgbClr val="000000"/>
                  </a:solidFill>
                  <a:miter lim="800000"/>
                  <a:headEnd/>
                  <a:tailEnd/>
                </a14:hiddenLine>
              </a:ext>
            </a:extLst>
          </p:spPr>
        </p:sp>
        <p:sp>
          <p:nvSpPr>
            <p:cNvPr id="52" name="Freeform 46">
              <a:extLst>
                <a:ext uri="{FF2B5EF4-FFF2-40B4-BE49-F238E27FC236}">
                  <a16:creationId xmlns:a16="http://schemas.microsoft.com/office/drawing/2014/main" id="{4E79A87B-BF1F-437A-9FED-BE93025E50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53" name="Freeform 47">
              <a:extLst>
                <a:ext uri="{FF2B5EF4-FFF2-40B4-BE49-F238E27FC236}">
                  <a16:creationId xmlns:a16="http://schemas.microsoft.com/office/drawing/2014/main" id="{DFAAF3CC-B4E0-45C8-AC2D-EF0D6D823D1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54" name="Freeform 48">
              <a:extLst>
                <a:ext uri="{FF2B5EF4-FFF2-40B4-BE49-F238E27FC236}">
                  <a16:creationId xmlns:a16="http://schemas.microsoft.com/office/drawing/2014/main" id="{A5A12C87-1E4A-4664-B2F4-A1C8B656F9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55" name="Freeform 49">
              <a:extLst>
                <a:ext uri="{FF2B5EF4-FFF2-40B4-BE49-F238E27FC236}">
                  <a16:creationId xmlns:a16="http://schemas.microsoft.com/office/drawing/2014/main" id="{B3AF8230-4630-4505-ADDB-16A9B6B3772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56" name="Freeform 50">
              <a:extLst>
                <a:ext uri="{FF2B5EF4-FFF2-40B4-BE49-F238E27FC236}">
                  <a16:creationId xmlns:a16="http://schemas.microsoft.com/office/drawing/2014/main" id="{33F93F6D-724D-42F3-AF1D-3081EAB5D1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57" name="Freeform 51">
              <a:extLst>
                <a:ext uri="{FF2B5EF4-FFF2-40B4-BE49-F238E27FC236}">
                  <a16:creationId xmlns:a16="http://schemas.microsoft.com/office/drawing/2014/main" id="{F5DD7A8F-FB67-4E79-80DB-0FAF3A0989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58" name="Freeform 52">
              <a:extLst>
                <a:ext uri="{FF2B5EF4-FFF2-40B4-BE49-F238E27FC236}">
                  <a16:creationId xmlns:a16="http://schemas.microsoft.com/office/drawing/2014/main" id="{7B140A84-E89E-4A80-9DF8-7BCA45F908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59" name="Freeform 53">
              <a:extLst>
                <a:ext uri="{FF2B5EF4-FFF2-40B4-BE49-F238E27FC236}">
                  <a16:creationId xmlns:a16="http://schemas.microsoft.com/office/drawing/2014/main" id="{279E1D6A-EFE2-44C6-A5BF-DFADF0DC91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60" name="Freeform 54">
              <a:extLst>
                <a:ext uri="{FF2B5EF4-FFF2-40B4-BE49-F238E27FC236}">
                  <a16:creationId xmlns:a16="http://schemas.microsoft.com/office/drawing/2014/main" id="{C9FA2204-561F-4ABB-988C-03053820F1D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61" name="Freeform 55">
              <a:extLst>
                <a:ext uri="{FF2B5EF4-FFF2-40B4-BE49-F238E27FC236}">
                  <a16:creationId xmlns:a16="http://schemas.microsoft.com/office/drawing/2014/main" id="{8BD7D04E-AC0A-424F-BC40-28842DAFFA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62" name="Freeform 56">
              <a:extLst>
                <a:ext uri="{FF2B5EF4-FFF2-40B4-BE49-F238E27FC236}">
                  <a16:creationId xmlns:a16="http://schemas.microsoft.com/office/drawing/2014/main" id="{32B616A2-FE09-47DD-B58C-12EE58B7CA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63" name="Freeform 57">
              <a:extLst>
                <a:ext uri="{FF2B5EF4-FFF2-40B4-BE49-F238E27FC236}">
                  <a16:creationId xmlns:a16="http://schemas.microsoft.com/office/drawing/2014/main" id="{08C5EAF5-6064-484E-BA05-80D09D84EA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64" name="Freeform 58">
              <a:extLst>
                <a:ext uri="{FF2B5EF4-FFF2-40B4-BE49-F238E27FC236}">
                  <a16:creationId xmlns:a16="http://schemas.microsoft.com/office/drawing/2014/main" id="{F11D90DF-D275-4725-884C-77E5E01D89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grpSp>
      <p:sp useBgFill="1">
        <p:nvSpPr>
          <p:cNvPr id="66" name="Rectangle 65">
            <a:extLst>
              <a:ext uri="{FF2B5EF4-FFF2-40B4-BE49-F238E27FC236}">
                <a16:creationId xmlns:a16="http://schemas.microsoft.com/office/drawing/2014/main" id="{7A070EAD-1DCD-4F3D-BA84-799B891A0E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re 1">
            <a:extLst>
              <a:ext uri="{FF2B5EF4-FFF2-40B4-BE49-F238E27FC236}">
                <a16:creationId xmlns:a16="http://schemas.microsoft.com/office/drawing/2014/main" id="{7517AAB6-07D0-878A-C961-656F5D5F319B}"/>
              </a:ext>
            </a:extLst>
          </p:cNvPr>
          <p:cNvSpPr>
            <a:spLocks noGrp="1"/>
          </p:cNvSpPr>
          <p:nvPr>
            <p:ph type="title"/>
          </p:nvPr>
        </p:nvSpPr>
        <p:spPr>
          <a:xfrm>
            <a:off x="3108960" y="1122363"/>
            <a:ext cx="7559039" cy="3027360"/>
          </a:xfrm>
        </p:spPr>
        <p:txBody>
          <a:bodyPr vert="horz" lIns="91440" tIns="45720" rIns="91440" bIns="45720" rtlCol="0" anchor="b">
            <a:normAutofit/>
          </a:bodyPr>
          <a:lstStyle/>
          <a:p>
            <a:r>
              <a:rPr lang="en-US" sz="5400" b="1"/>
              <a:t>Merci pour votre écoute</a:t>
            </a:r>
          </a:p>
        </p:txBody>
      </p:sp>
      <p:grpSp>
        <p:nvGrpSpPr>
          <p:cNvPr id="68" name="Group 67">
            <a:extLst>
              <a:ext uri="{FF2B5EF4-FFF2-40B4-BE49-F238E27FC236}">
                <a16:creationId xmlns:a16="http://schemas.microsoft.com/office/drawing/2014/main" id="{DE471E13-6104-4637-8A8F-B545529B1D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alpha val="60000"/>
                </a:schemeClr>
              </a:gs>
              <a:gs pos="100000">
                <a:schemeClr val="bg2">
                  <a:lumMod val="60000"/>
                  <a:lumOff val="40000"/>
                  <a:alpha val="80000"/>
                </a:schemeClr>
              </a:gs>
            </a:gsLst>
            <a:lin ang="5400000" scaled="0"/>
            <a:tileRect/>
          </a:gradFill>
        </p:grpSpPr>
        <p:sp>
          <p:nvSpPr>
            <p:cNvPr id="69" name="Rectangle 5">
              <a:extLst>
                <a:ext uri="{FF2B5EF4-FFF2-40B4-BE49-F238E27FC236}">
                  <a16:creationId xmlns:a16="http://schemas.microsoft.com/office/drawing/2014/main" id="{802F412D-6781-427D-AB79-09FD610CCE5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33" name="Freeform 6">
              <a:extLst>
                <a:ext uri="{FF2B5EF4-FFF2-40B4-BE49-F238E27FC236}">
                  <a16:creationId xmlns:a16="http://schemas.microsoft.com/office/drawing/2014/main" id="{8471B962-D824-43CE-B5DD-704B305B285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1" name="Freeform 7">
              <a:extLst>
                <a:ext uri="{FF2B5EF4-FFF2-40B4-BE49-F238E27FC236}">
                  <a16:creationId xmlns:a16="http://schemas.microsoft.com/office/drawing/2014/main" id="{ED60EBD3-FA75-460B-AFBD-3F234A0CAA1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4" name="Rectangle 8">
              <a:extLst>
                <a:ext uri="{FF2B5EF4-FFF2-40B4-BE49-F238E27FC236}">
                  <a16:creationId xmlns:a16="http://schemas.microsoft.com/office/drawing/2014/main" id="{D0791244-FBF2-49D9-BDBC-E2E58C86B4DB}"/>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73" name="Freeform 9">
              <a:extLst>
                <a:ext uri="{FF2B5EF4-FFF2-40B4-BE49-F238E27FC236}">
                  <a16:creationId xmlns:a16="http://schemas.microsoft.com/office/drawing/2014/main" id="{FEE4C4B1-195C-40F5-A78F-2EB7ED6E6FA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4" name="Freeform 10">
              <a:extLst>
                <a:ext uri="{FF2B5EF4-FFF2-40B4-BE49-F238E27FC236}">
                  <a16:creationId xmlns:a16="http://schemas.microsoft.com/office/drawing/2014/main" id="{22766AF8-3850-41E4-80D0-321D9A13D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5" name="Freeform 11">
              <a:extLst>
                <a:ext uri="{FF2B5EF4-FFF2-40B4-BE49-F238E27FC236}">
                  <a16:creationId xmlns:a16="http://schemas.microsoft.com/office/drawing/2014/main" id="{8834F8EE-AB04-42FE-AE7B-3E9C6ACA0E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6" name="Freeform 12">
              <a:extLst>
                <a:ext uri="{FF2B5EF4-FFF2-40B4-BE49-F238E27FC236}">
                  <a16:creationId xmlns:a16="http://schemas.microsoft.com/office/drawing/2014/main" id="{C86BB534-4617-4275-908E-357CF2246C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7" name="Freeform 13">
              <a:extLst>
                <a:ext uri="{FF2B5EF4-FFF2-40B4-BE49-F238E27FC236}">
                  <a16:creationId xmlns:a16="http://schemas.microsoft.com/office/drawing/2014/main" id="{B6DEB58B-8D28-4BE9-9CA9-F4B3A083BC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8" name="Freeform 14">
              <a:extLst>
                <a:ext uri="{FF2B5EF4-FFF2-40B4-BE49-F238E27FC236}">
                  <a16:creationId xmlns:a16="http://schemas.microsoft.com/office/drawing/2014/main" id="{25A772BC-4720-4EC2-AD61-A7B74E9151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9" name="Freeform 15">
              <a:extLst>
                <a:ext uri="{FF2B5EF4-FFF2-40B4-BE49-F238E27FC236}">
                  <a16:creationId xmlns:a16="http://schemas.microsoft.com/office/drawing/2014/main" id="{60D6B27E-FAC5-4267-80A9-DE4D2E02B80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0" name="Freeform 16">
              <a:extLst>
                <a:ext uri="{FF2B5EF4-FFF2-40B4-BE49-F238E27FC236}">
                  <a16:creationId xmlns:a16="http://schemas.microsoft.com/office/drawing/2014/main" id="{1F39FA83-D8C8-4CE3-9C62-10375FD041E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1" name="Freeform 17">
              <a:extLst>
                <a:ext uri="{FF2B5EF4-FFF2-40B4-BE49-F238E27FC236}">
                  <a16:creationId xmlns:a16="http://schemas.microsoft.com/office/drawing/2014/main" id="{E09B4CF3-A51F-4787-81FE-F5C79BA426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2" name="Freeform 18">
              <a:extLst>
                <a:ext uri="{FF2B5EF4-FFF2-40B4-BE49-F238E27FC236}">
                  <a16:creationId xmlns:a16="http://schemas.microsoft.com/office/drawing/2014/main" id="{6695CB35-74E4-43C0-89F5-9FDA59B3AC0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3" name="Freeform 19">
              <a:extLst>
                <a:ext uri="{FF2B5EF4-FFF2-40B4-BE49-F238E27FC236}">
                  <a16:creationId xmlns:a16="http://schemas.microsoft.com/office/drawing/2014/main" id="{945450CE-FB13-4C46-825F-5BB1917033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4" name="Freeform 20">
              <a:extLst>
                <a:ext uri="{FF2B5EF4-FFF2-40B4-BE49-F238E27FC236}">
                  <a16:creationId xmlns:a16="http://schemas.microsoft.com/office/drawing/2014/main" id="{E80AA0B2-7FE7-4B75-AC25-E0F6C0FE458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5" name="Freeform 21">
              <a:extLst>
                <a:ext uri="{FF2B5EF4-FFF2-40B4-BE49-F238E27FC236}">
                  <a16:creationId xmlns:a16="http://schemas.microsoft.com/office/drawing/2014/main" id="{2E81F7C1-AD8F-41A0-91A8-E05F66CB0ED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6" name="Freeform 22">
              <a:extLst>
                <a:ext uri="{FF2B5EF4-FFF2-40B4-BE49-F238E27FC236}">
                  <a16:creationId xmlns:a16="http://schemas.microsoft.com/office/drawing/2014/main" id="{F4E8A538-9FFA-4C76-BCE2-D54F56A115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7" name="Freeform 23">
              <a:extLst>
                <a:ext uri="{FF2B5EF4-FFF2-40B4-BE49-F238E27FC236}">
                  <a16:creationId xmlns:a16="http://schemas.microsoft.com/office/drawing/2014/main" id="{3C412824-3CBA-4E74-B2FD-936EA704869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8" name="Freeform 24">
              <a:extLst>
                <a:ext uri="{FF2B5EF4-FFF2-40B4-BE49-F238E27FC236}">
                  <a16:creationId xmlns:a16="http://schemas.microsoft.com/office/drawing/2014/main" id="{E28DC1F0-74FF-4D97-BD4D-FD42DE4AC6D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9" name="Freeform 25">
              <a:extLst>
                <a:ext uri="{FF2B5EF4-FFF2-40B4-BE49-F238E27FC236}">
                  <a16:creationId xmlns:a16="http://schemas.microsoft.com/office/drawing/2014/main" id="{77CEC4FA-6FD3-4ABF-BF98-94E7947A55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0" name="Freeform 26">
              <a:extLst>
                <a:ext uri="{FF2B5EF4-FFF2-40B4-BE49-F238E27FC236}">
                  <a16:creationId xmlns:a16="http://schemas.microsoft.com/office/drawing/2014/main" id="{D4E61DA7-BFA9-48AF-BD6F-EBB15C2359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1" name="Freeform 27">
              <a:extLst>
                <a:ext uri="{FF2B5EF4-FFF2-40B4-BE49-F238E27FC236}">
                  <a16:creationId xmlns:a16="http://schemas.microsoft.com/office/drawing/2014/main" id="{57164D6A-1DD9-43AE-878F-A413DC26FB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2" name="Freeform 28">
              <a:extLst>
                <a:ext uri="{FF2B5EF4-FFF2-40B4-BE49-F238E27FC236}">
                  <a16:creationId xmlns:a16="http://schemas.microsoft.com/office/drawing/2014/main" id="{4949EBA6-53D9-4F2D-91DB-EA7AE260F63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3" name="Freeform 29">
              <a:extLst>
                <a:ext uri="{FF2B5EF4-FFF2-40B4-BE49-F238E27FC236}">
                  <a16:creationId xmlns:a16="http://schemas.microsoft.com/office/drawing/2014/main" id="{0AFEA5FA-F759-441C-A0BC-7EDC79A672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4" name="Freeform 30">
              <a:extLst>
                <a:ext uri="{FF2B5EF4-FFF2-40B4-BE49-F238E27FC236}">
                  <a16:creationId xmlns:a16="http://schemas.microsoft.com/office/drawing/2014/main" id="{5B913AE0-5DC8-4244-8C26-ED97F834E33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5" name="Freeform 31">
              <a:extLst>
                <a:ext uri="{FF2B5EF4-FFF2-40B4-BE49-F238E27FC236}">
                  <a16:creationId xmlns:a16="http://schemas.microsoft.com/office/drawing/2014/main" id="{A87DB58A-25D2-46F1-85E3-06F964D016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6" name="Freeform 32">
              <a:extLst>
                <a:ext uri="{FF2B5EF4-FFF2-40B4-BE49-F238E27FC236}">
                  <a16:creationId xmlns:a16="http://schemas.microsoft.com/office/drawing/2014/main" id="{E7AE8209-F3E7-4ACA-98D0-90B282A147F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7" name="Rectangle 33">
              <a:extLst>
                <a:ext uri="{FF2B5EF4-FFF2-40B4-BE49-F238E27FC236}">
                  <a16:creationId xmlns:a16="http://schemas.microsoft.com/office/drawing/2014/main" id="{1CED7927-A7C7-444A-A8F3-6348852AEFB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98" name="Freeform 34">
              <a:extLst>
                <a:ext uri="{FF2B5EF4-FFF2-40B4-BE49-F238E27FC236}">
                  <a16:creationId xmlns:a16="http://schemas.microsoft.com/office/drawing/2014/main" id="{08BEDF90-F9A6-4DE4-94B6-43E41603948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9" name="Freeform 35">
              <a:extLst>
                <a:ext uri="{FF2B5EF4-FFF2-40B4-BE49-F238E27FC236}">
                  <a16:creationId xmlns:a16="http://schemas.microsoft.com/office/drawing/2014/main" id="{36540D5F-1C77-438A-BF12-56455C4720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0" name="Freeform 36">
              <a:extLst>
                <a:ext uri="{FF2B5EF4-FFF2-40B4-BE49-F238E27FC236}">
                  <a16:creationId xmlns:a16="http://schemas.microsoft.com/office/drawing/2014/main" id="{52FC779A-BC55-40AC-8FFD-E014F8C051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1" name="Freeform 37">
              <a:extLst>
                <a:ext uri="{FF2B5EF4-FFF2-40B4-BE49-F238E27FC236}">
                  <a16:creationId xmlns:a16="http://schemas.microsoft.com/office/drawing/2014/main" id="{63E42DE5-DC0E-4043-8A35-20C53074A2B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2" name="Freeform 38">
              <a:extLst>
                <a:ext uri="{FF2B5EF4-FFF2-40B4-BE49-F238E27FC236}">
                  <a16:creationId xmlns:a16="http://schemas.microsoft.com/office/drawing/2014/main" id="{41581FA6-993A-4899-ADF1-0A83A6234E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3" name="Freeform 39">
              <a:extLst>
                <a:ext uri="{FF2B5EF4-FFF2-40B4-BE49-F238E27FC236}">
                  <a16:creationId xmlns:a16="http://schemas.microsoft.com/office/drawing/2014/main" id="{33C4FDB9-01D2-4CB0-BFED-216CAC7EB8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4" name="Freeform 40">
              <a:extLst>
                <a:ext uri="{FF2B5EF4-FFF2-40B4-BE49-F238E27FC236}">
                  <a16:creationId xmlns:a16="http://schemas.microsoft.com/office/drawing/2014/main" id="{34E715AB-2B68-41C4-A61F-02C413F242E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5" name="Freeform 41">
              <a:extLst>
                <a:ext uri="{FF2B5EF4-FFF2-40B4-BE49-F238E27FC236}">
                  <a16:creationId xmlns:a16="http://schemas.microsoft.com/office/drawing/2014/main" id="{D3861C35-D060-408D-9871-4DA2D0547B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6" name="Freeform 42">
              <a:extLst>
                <a:ext uri="{FF2B5EF4-FFF2-40B4-BE49-F238E27FC236}">
                  <a16:creationId xmlns:a16="http://schemas.microsoft.com/office/drawing/2014/main" id="{B4F4F38F-33FE-48A0-986D-FB771F18BE7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7" name="Freeform 43">
              <a:extLst>
                <a:ext uri="{FF2B5EF4-FFF2-40B4-BE49-F238E27FC236}">
                  <a16:creationId xmlns:a16="http://schemas.microsoft.com/office/drawing/2014/main" id="{50FCFC8E-2DC3-4F27-9E02-196830E78D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8" name="Freeform 44">
              <a:extLst>
                <a:ext uri="{FF2B5EF4-FFF2-40B4-BE49-F238E27FC236}">
                  <a16:creationId xmlns:a16="http://schemas.microsoft.com/office/drawing/2014/main" id="{3A6EE414-1500-4144-B453-BA950E5107E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9" name="Rectangle 45">
              <a:extLst>
                <a:ext uri="{FF2B5EF4-FFF2-40B4-BE49-F238E27FC236}">
                  <a16:creationId xmlns:a16="http://schemas.microsoft.com/office/drawing/2014/main" id="{0C1A9D8A-5515-4C84-AE17-A6D51243834B}"/>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10" name="Freeform 46">
              <a:extLst>
                <a:ext uri="{FF2B5EF4-FFF2-40B4-BE49-F238E27FC236}">
                  <a16:creationId xmlns:a16="http://schemas.microsoft.com/office/drawing/2014/main" id="{E8E7C8C7-FE85-4C8F-960C-3748511E08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1" name="Freeform 47">
              <a:extLst>
                <a:ext uri="{FF2B5EF4-FFF2-40B4-BE49-F238E27FC236}">
                  <a16:creationId xmlns:a16="http://schemas.microsoft.com/office/drawing/2014/main" id="{33DF2ED7-F601-4A9F-AA50-822ED85D560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2" name="Freeform 48">
              <a:extLst>
                <a:ext uri="{FF2B5EF4-FFF2-40B4-BE49-F238E27FC236}">
                  <a16:creationId xmlns:a16="http://schemas.microsoft.com/office/drawing/2014/main" id="{FEDB3A05-6FDD-4E87-B800-8F99752444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3" name="Freeform 49">
              <a:extLst>
                <a:ext uri="{FF2B5EF4-FFF2-40B4-BE49-F238E27FC236}">
                  <a16:creationId xmlns:a16="http://schemas.microsoft.com/office/drawing/2014/main" id="{AD6225C0-E391-49D5-9A7B-57C5ED60E1A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4" name="Freeform 50">
              <a:extLst>
                <a:ext uri="{FF2B5EF4-FFF2-40B4-BE49-F238E27FC236}">
                  <a16:creationId xmlns:a16="http://schemas.microsoft.com/office/drawing/2014/main" id="{B814B458-45E5-451C-9CBD-027E3776A4E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5" name="Freeform 51">
              <a:extLst>
                <a:ext uri="{FF2B5EF4-FFF2-40B4-BE49-F238E27FC236}">
                  <a16:creationId xmlns:a16="http://schemas.microsoft.com/office/drawing/2014/main" id="{59167140-9A0D-4FE7-8E37-2CD6130116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6" name="Freeform 52">
              <a:extLst>
                <a:ext uri="{FF2B5EF4-FFF2-40B4-BE49-F238E27FC236}">
                  <a16:creationId xmlns:a16="http://schemas.microsoft.com/office/drawing/2014/main" id="{2D38B213-991B-495D-8886-04CAD44C79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7" name="Freeform 53">
              <a:extLst>
                <a:ext uri="{FF2B5EF4-FFF2-40B4-BE49-F238E27FC236}">
                  <a16:creationId xmlns:a16="http://schemas.microsoft.com/office/drawing/2014/main" id="{67C1C3DA-3972-4D98-9D9E-390461B288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8" name="Freeform 54">
              <a:extLst>
                <a:ext uri="{FF2B5EF4-FFF2-40B4-BE49-F238E27FC236}">
                  <a16:creationId xmlns:a16="http://schemas.microsoft.com/office/drawing/2014/main" id="{972F8941-61DB-48E1-B9C1-E732470563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9" name="Freeform 55">
              <a:extLst>
                <a:ext uri="{FF2B5EF4-FFF2-40B4-BE49-F238E27FC236}">
                  <a16:creationId xmlns:a16="http://schemas.microsoft.com/office/drawing/2014/main" id="{857B495F-5C9B-435F-8D39-45CC57471F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0" name="Freeform 56">
              <a:extLst>
                <a:ext uri="{FF2B5EF4-FFF2-40B4-BE49-F238E27FC236}">
                  <a16:creationId xmlns:a16="http://schemas.microsoft.com/office/drawing/2014/main" id="{B607428B-B7C9-4017-84F8-19C9B2134A9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1" name="Freeform 57">
              <a:extLst>
                <a:ext uri="{FF2B5EF4-FFF2-40B4-BE49-F238E27FC236}">
                  <a16:creationId xmlns:a16="http://schemas.microsoft.com/office/drawing/2014/main" id="{A20C5139-2108-4F5E-B892-64F1D8605E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2" name="Freeform 58">
              <a:extLst>
                <a:ext uri="{FF2B5EF4-FFF2-40B4-BE49-F238E27FC236}">
                  <a16:creationId xmlns:a16="http://schemas.microsoft.com/office/drawing/2014/main" id="{C2A51623-F2F3-4584-93F5-598E56A5F4D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sp>
        <p:nvSpPr>
          <p:cNvPr id="3" name="Espace réservé du numéro de diapositive 2">
            <a:extLst>
              <a:ext uri="{FF2B5EF4-FFF2-40B4-BE49-F238E27FC236}">
                <a16:creationId xmlns:a16="http://schemas.microsoft.com/office/drawing/2014/main" id="{1B51795D-C91A-47D5-F503-BE9AA1C659F7}"/>
              </a:ext>
            </a:extLst>
          </p:cNvPr>
          <p:cNvSpPr>
            <a:spLocks noGrp="1"/>
          </p:cNvSpPr>
          <p:nvPr>
            <p:ph type="sldNum" sz="quarter" idx="12"/>
          </p:nvPr>
        </p:nvSpPr>
        <p:spPr>
          <a:xfrm>
            <a:off x="10024533" y="5413248"/>
            <a:ext cx="643467" cy="365125"/>
          </a:xfrm>
        </p:spPr>
        <p:txBody>
          <a:bodyPr vert="horz" lIns="91440" tIns="45720" rIns="91440" bIns="45720" rtlCol="0" anchor="ctr">
            <a:normAutofit/>
          </a:bodyPr>
          <a:lstStyle/>
          <a:p>
            <a:pPr>
              <a:spcAft>
                <a:spcPts val="600"/>
              </a:spcAft>
            </a:pPr>
            <a:fld id="{6D22F896-40B5-4ADD-8801-0D06FADFA095}" type="slidenum">
              <a:rPr lang="en-US" kern="1200" dirty="0">
                <a:solidFill>
                  <a:schemeClr val="tx1">
                    <a:tint val="75000"/>
                  </a:schemeClr>
                </a:solidFill>
                <a:latin typeface="+mn-lt"/>
                <a:ea typeface="+mn-ea"/>
                <a:cs typeface="+mn-cs"/>
              </a:rPr>
              <a:pPr>
                <a:spcAft>
                  <a:spcPts val="600"/>
                </a:spcAft>
              </a:pPr>
              <a:t>31</a:t>
            </a:fld>
            <a:endParaRPr lang="en-US" kern="1200" dirty="0">
              <a:solidFill>
                <a:schemeClr val="tx1">
                  <a:tint val="75000"/>
                </a:schemeClr>
              </a:solidFill>
              <a:latin typeface="+mn-lt"/>
              <a:ea typeface="+mn-ea"/>
              <a:cs typeface="+mn-cs"/>
            </a:endParaRPr>
          </a:p>
        </p:txBody>
      </p:sp>
    </p:spTree>
    <p:extLst>
      <p:ext uri="{BB962C8B-B14F-4D97-AF65-F5344CB8AC3E}">
        <p14:creationId xmlns:p14="http://schemas.microsoft.com/office/powerpoint/2010/main" val="2245114506"/>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8CA1747-C1A9-77E9-AB8A-ABB0F10985E4}"/>
              </a:ext>
            </a:extLst>
          </p:cNvPr>
          <p:cNvSpPr>
            <a:spLocks noGrp="1"/>
          </p:cNvSpPr>
          <p:nvPr>
            <p:ph type="title"/>
          </p:nvPr>
        </p:nvSpPr>
        <p:spPr>
          <a:xfrm>
            <a:off x="1617233" y="4539573"/>
            <a:ext cx="8957534" cy="1182838"/>
          </a:xfrm>
        </p:spPr>
        <p:txBody>
          <a:bodyPr vert="horz" lIns="91440" tIns="45720" rIns="91440" bIns="45720" rtlCol="0" anchor="b">
            <a:normAutofit/>
          </a:bodyPr>
          <a:lstStyle/>
          <a:p>
            <a:pPr algn="ctr"/>
            <a:r>
              <a:rPr lang="en-US" sz="4400" dirty="0"/>
              <a:t>PRESENTATION  du jeu de </a:t>
            </a:r>
            <a:r>
              <a:rPr lang="en-US" sz="4400"/>
              <a:t>données</a:t>
            </a:r>
          </a:p>
        </p:txBody>
      </p:sp>
      <p:sp>
        <p:nvSpPr>
          <p:cNvPr id="3" name="Espace réservé du numéro de diapositive 2">
            <a:extLst>
              <a:ext uri="{FF2B5EF4-FFF2-40B4-BE49-F238E27FC236}">
                <a16:creationId xmlns:a16="http://schemas.microsoft.com/office/drawing/2014/main" id="{D28690A0-3695-A581-50D8-D7A5B11E3B0A}"/>
              </a:ext>
            </a:extLst>
          </p:cNvPr>
          <p:cNvSpPr>
            <a:spLocks noGrp="1"/>
          </p:cNvSpPr>
          <p:nvPr>
            <p:ph type="sldNum" sz="quarter" idx="12"/>
          </p:nvPr>
        </p:nvSpPr>
        <p:spPr>
          <a:xfrm>
            <a:off x="9896911" y="6309360"/>
            <a:ext cx="771089" cy="365125"/>
          </a:xfrm>
        </p:spPr>
        <p:txBody>
          <a:bodyPr vert="horz" lIns="91440" tIns="45720" rIns="91440" bIns="45720" rtlCol="0" anchor="ctr">
            <a:normAutofit/>
          </a:bodyPr>
          <a:lstStyle/>
          <a:p>
            <a:pPr defTabSz="914400">
              <a:spcAft>
                <a:spcPts val="600"/>
              </a:spcAft>
            </a:pPr>
            <a:fld id="{6D22F896-40B5-4ADD-8801-0D06FADFA095}" type="slidenum">
              <a:rPr lang="en-US" smtClean="0"/>
              <a:pPr defTabSz="914400">
                <a:spcAft>
                  <a:spcPts val="600"/>
                </a:spcAft>
              </a:pPr>
              <a:t>4</a:t>
            </a:fld>
            <a:endParaRPr lang="en-US"/>
          </a:p>
        </p:txBody>
      </p:sp>
      <p:pic>
        <p:nvPicPr>
          <p:cNvPr id="4" name="Picture 4" descr="Une image contenant texte, reçu, diagramme, Police&#10;&#10;Description générée automatiquement">
            <a:extLst>
              <a:ext uri="{FF2B5EF4-FFF2-40B4-BE49-F238E27FC236}">
                <a16:creationId xmlns:a16="http://schemas.microsoft.com/office/drawing/2014/main" id="{6B0F662A-D44F-4767-E8F5-ABA15F186900}"/>
              </a:ext>
            </a:extLst>
          </p:cNvPr>
          <p:cNvPicPr>
            <a:picLocks noChangeAspect="1"/>
          </p:cNvPicPr>
          <p:nvPr/>
        </p:nvPicPr>
        <p:blipFill>
          <a:blip r:embed="rId3"/>
          <a:stretch>
            <a:fillRect/>
          </a:stretch>
        </p:blipFill>
        <p:spPr>
          <a:xfrm>
            <a:off x="1247775" y="1034844"/>
            <a:ext cx="4649207" cy="2975493"/>
          </a:xfrm>
          <a:prstGeom prst="rect">
            <a:avLst/>
          </a:prstGeom>
        </p:spPr>
      </p:pic>
      <p:pic>
        <p:nvPicPr>
          <p:cNvPr id="6" name="Image 5" descr="Une image contenant texte, capture d’écran, Police, nombre&#10;&#10;Description générée automatiquement">
            <a:extLst>
              <a:ext uri="{FF2B5EF4-FFF2-40B4-BE49-F238E27FC236}">
                <a16:creationId xmlns:a16="http://schemas.microsoft.com/office/drawing/2014/main" id="{0F0D0996-1735-FCB6-22AF-70BAA59F8E03}"/>
              </a:ext>
            </a:extLst>
          </p:cNvPr>
          <p:cNvPicPr>
            <a:picLocks noChangeAspect="1"/>
          </p:cNvPicPr>
          <p:nvPr/>
        </p:nvPicPr>
        <p:blipFill>
          <a:blip r:embed="rId4"/>
          <a:stretch>
            <a:fillRect/>
          </a:stretch>
        </p:blipFill>
        <p:spPr>
          <a:xfrm>
            <a:off x="6188832" y="1214258"/>
            <a:ext cx="5051472" cy="2449963"/>
          </a:xfrm>
          <a:prstGeom prst="rect">
            <a:avLst/>
          </a:prstGeom>
        </p:spPr>
      </p:pic>
    </p:spTree>
    <p:extLst>
      <p:ext uri="{BB962C8B-B14F-4D97-AF65-F5344CB8AC3E}">
        <p14:creationId xmlns:p14="http://schemas.microsoft.com/office/powerpoint/2010/main" val="10935352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8000"/>
                <a:hueMod val="88000"/>
                <a:satMod val="148000"/>
                <a:lumMod val="150000"/>
              </a:schemeClr>
            </a:gs>
            <a:gs pos="100000">
              <a:schemeClr val="bg2">
                <a:shade val="92000"/>
                <a:hueMod val="104000"/>
                <a:satMod val="140000"/>
                <a:lumMod val="68000"/>
              </a:schemeClr>
            </a:gs>
          </a:gsLst>
          <a:lin ang="5040000" scaled="0"/>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59FF85C-753D-8CDA-C1FC-E357D3AA4D11}"/>
              </a:ext>
            </a:extLst>
          </p:cNvPr>
          <p:cNvSpPr>
            <a:spLocks noGrp="1"/>
          </p:cNvSpPr>
          <p:nvPr>
            <p:ph type="title"/>
          </p:nvPr>
        </p:nvSpPr>
        <p:spPr/>
        <p:txBody>
          <a:bodyPr>
            <a:normAutofit/>
          </a:bodyPr>
          <a:lstStyle/>
          <a:p>
            <a:pPr algn="ctr"/>
            <a:r>
              <a:rPr lang="fr-FR" b="1">
                <a:effectLst/>
                <a:latin typeface="Calibri" panose="020F0502020204030204" pitchFamily="34" charset="0"/>
                <a:cs typeface="Calibri" panose="020F0502020204030204" pitchFamily="34" charset="0"/>
              </a:rPr>
              <a:t>Analys</a:t>
            </a:r>
            <a:r>
              <a:rPr lang="fr-FR" b="1">
                <a:latin typeface="Calibri" panose="020F0502020204030204" pitchFamily="34" charset="0"/>
                <a:cs typeface="Calibri" panose="020F0502020204030204" pitchFamily="34" charset="0"/>
              </a:rPr>
              <a:t>e des données </a:t>
            </a:r>
            <a:br>
              <a:rPr lang="fr-FR" b="1">
                <a:latin typeface="Calibri" panose="020F0502020204030204" pitchFamily="34" charset="0"/>
                <a:cs typeface="Calibri" panose="020F0502020204030204" pitchFamily="34" charset="0"/>
              </a:rPr>
            </a:br>
            <a:r>
              <a:rPr lang="fr-FR" b="1">
                <a:latin typeface="Calibri" panose="020F0502020204030204" pitchFamily="34" charset="0"/>
                <a:cs typeface="Calibri" panose="020F0502020204030204" pitchFamily="34" charset="0"/>
              </a:rPr>
              <a:t>Analyse de la target</a:t>
            </a:r>
            <a:endParaRPr lang="fr-FR" dirty="0"/>
          </a:p>
        </p:txBody>
      </p:sp>
      <p:pic>
        <p:nvPicPr>
          <p:cNvPr id="8" name="Espace réservé du contenu 7" descr="Une image contenant capture d’écran, diagramme, conception&#10;&#10;Description générée automatiquement">
            <a:extLst>
              <a:ext uri="{FF2B5EF4-FFF2-40B4-BE49-F238E27FC236}">
                <a16:creationId xmlns:a16="http://schemas.microsoft.com/office/drawing/2014/main" id="{CC570936-C9CC-1C37-D8E9-563130DC6503}"/>
              </a:ext>
            </a:extLst>
          </p:cNvPr>
          <p:cNvPicPr>
            <a:picLocks noGrp="1" noChangeAspect="1"/>
          </p:cNvPicPr>
          <p:nvPr>
            <p:ph idx="1"/>
          </p:nvPr>
        </p:nvPicPr>
        <p:blipFill>
          <a:blip r:embed="rId2"/>
          <a:stretch>
            <a:fillRect/>
          </a:stretch>
        </p:blipFill>
        <p:spPr>
          <a:xfrm>
            <a:off x="303288" y="2622668"/>
            <a:ext cx="6665252" cy="2437294"/>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3" name="Espace réservé du numéro de diapositive 2">
            <a:extLst>
              <a:ext uri="{FF2B5EF4-FFF2-40B4-BE49-F238E27FC236}">
                <a16:creationId xmlns:a16="http://schemas.microsoft.com/office/drawing/2014/main" id="{141F4600-619B-9D3A-7F16-DAEC779C9654}"/>
              </a:ext>
            </a:extLst>
          </p:cNvPr>
          <p:cNvSpPr>
            <a:spLocks noGrp="1"/>
          </p:cNvSpPr>
          <p:nvPr>
            <p:ph type="sldNum" sz="quarter" idx="12"/>
          </p:nvPr>
        </p:nvSpPr>
        <p:spPr>
          <a:xfrm>
            <a:off x="10276321" y="6325403"/>
            <a:ext cx="771089" cy="365125"/>
          </a:xfrm>
        </p:spPr>
        <p:txBody>
          <a:bodyPr>
            <a:normAutofit/>
          </a:bodyPr>
          <a:lstStyle/>
          <a:p>
            <a:pPr>
              <a:spcAft>
                <a:spcPts val="600"/>
              </a:spcAft>
            </a:pPr>
            <a:fld id="{6D22F896-40B5-4ADD-8801-0D06FADFA095}" type="slidenum">
              <a:rPr lang="en-US" smtClean="0">
                <a:solidFill>
                  <a:schemeClr val="tx1"/>
                </a:solidFill>
              </a:rPr>
              <a:pPr>
                <a:spcAft>
                  <a:spcPts val="600"/>
                </a:spcAft>
              </a:pPr>
              <a:t>5</a:t>
            </a:fld>
            <a:endParaRPr lang="en-US">
              <a:solidFill>
                <a:schemeClr val="tx1"/>
              </a:solidFill>
            </a:endParaRPr>
          </a:p>
        </p:txBody>
      </p:sp>
      <p:sp>
        <p:nvSpPr>
          <p:cNvPr id="9" name="ZoneTexte 8">
            <a:extLst>
              <a:ext uri="{FF2B5EF4-FFF2-40B4-BE49-F238E27FC236}">
                <a16:creationId xmlns:a16="http://schemas.microsoft.com/office/drawing/2014/main" id="{6F1B7096-0D6E-6AF2-DAF2-5676FE641DD8}"/>
              </a:ext>
            </a:extLst>
          </p:cNvPr>
          <p:cNvSpPr txBox="1"/>
          <p:nvPr/>
        </p:nvSpPr>
        <p:spPr>
          <a:xfrm>
            <a:off x="7115922" y="2729588"/>
            <a:ext cx="4772790" cy="2031325"/>
          </a:xfrm>
          <a:prstGeom prst="rect">
            <a:avLst/>
          </a:prstGeom>
          <a:noFill/>
        </p:spPr>
        <p:txBody>
          <a:bodyPr wrap="square" rtlCol="0">
            <a:spAutoFit/>
          </a:bodyPr>
          <a:lstStyle/>
          <a:p>
            <a:r>
              <a:rPr lang="fr-FR"/>
              <a:t>La classification est binaire :</a:t>
            </a:r>
            <a:br>
              <a:rPr lang="fr-FR"/>
            </a:br>
            <a:r>
              <a:rPr lang="fr-FR"/>
              <a:t>0 : Clients ne présentant pas de risques de défaut</a:t>
            </a:r>
          </a:p>
          <a:p>
            <a:r>
              <a:rPr lang="fr-FR"/>
              <a:t>1 : Clients présentant un risque de défaut</a:t>
            </a:r>
          </a:p>
          <a:p>
            <a:endParaRPr lang="fr-FR"/>
          </a:p>
          <a:p>
            <a:r>
              <a:rPr lang="fr-FR"/>
              <a:t>Nous avons un déséquilibre de classe important :</a:t>
            </a:r>
            <a:br>
              <a:rPr lang="fr-FR"/>
            </a:br>
            <a:r>
              <a:rPr lang="fr-FR"/>
              <a:t>- 92 % de clients sains</a:t>
            </a:r>
          </a:p>
          <a:p>
            <a:r>
              <a:rPr lang="fr-FR"/>
              <a:t>- 8 % de clients présentant un défaut de paiement</a:t>
            </a:r>
            <a:endParaRPr lang="fr-FR" dirty="0"/>
          </a:p>
        </p:txBody>
      </p:sp>
    </p:spTree>
    <p:extLst>
      <p:ext uri="{BB962C8B-B14F-4D97-AF65-F5344CB8AC3E}">
        <p14:creationId xmlns:p14="http://schemas.microsoft.com/office/powerpoint/2010/main" val="42411351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145A65A-0B66-0776-08A2-3061207D24F3}"/>
              </a:ext>
            </a:extLst>
          </p:cNvPr>
          <p:cNvSpPr>
            <a:spLocks noGrp="1"/>
          </p:cNvSpPr>
          <p:nvPr>
            <p:ph type="title"/>
          </p:nvPr>
        </p:nvSpPr>
        <p:spPr>
          <a:xfrm>
            <a:off x="6569957" y="618518"/>
            <a:ext cx="4747088" cy="1478570"/>
          </a:xfrm>
        </p:spPr>
        <p:txBody>
          <a:bodyPr vert="horz" lIns="91440" tIns="45720" rIns="91440" bIns="45720" rtlCol="0" anchor="ctr">
            <a:normAutofit/>
          </a:bodyPr>
          <a:lstStyle/>
          <a:p>
            <a:r>
              <a:rPr lang="en-US" sz="2500" b="1" dirty="0">
                <a:solidFill>
                  <a:srgbClr val="FFFFFF"/>
                </a:solidFill>
              </a:rPr>
              <a:t>Feature engineering</a:t>
            </a:r>
            <a:br>
              <a:rPr lang="en-US" sz="2500" dirty="0">
                <a:solidFill>
                  <a:srgbClr val="FFFFFF"/>
                </a:solidFill>
              </a:rPr>
            </a:br>
            <a:br>
              <a:rPr lang="en-US" sz="2500" dirty="0">
                <a:solidFill>
                  <a:srgbClr val="FFFFFF"/>
                </a:solidFill>
              </a:rPr>
            </a:br>
            <a:r>
              <a:rPr lang="en-US" sz="2500" dirty="0" err="1">
                <a:solidFill>
                  <a:srgbClr val="FFFFFF"/>
                </a:solidFill>
              </a:rPr>
              <a:t>Création</a:t>
            </a:r>
            <a:r>
              <a:rPr lang="en-US" sz="2500" dirty="0">
                <a:solidFill>
                  <a:srgbClr val="FFFFFF"/>
                </a:solidFill>
              </a:rPr>
              <a:t> du </a:t>
            </a:r>
            <a:r>
              <a:rPr lang="en-US" sz="2500" dirty="0" err="1">
                <a:solidFill>
                  <a:srgbClr val="FFFFFF"/>
                </a:solidFill>
              </a:rPr>
              <a:t>dataframe</a:t>
            </a:r>
            <a:r>
              <a:rPr lang="en-US" sz="2500" dirty="0">
                <a:solidFill>
                  <a:srgbClr val="FFFFFF"/>
                </a:solidFill>
              </a:rPr>
              <a:t> final </a:t>
            </a:r>
          </a:p>
        </p:txBody>
      </p:sp>
      <p:sp>
        <p:nvSpPr>
          <p:cNvPr id="3" name="Espace réservé du numéro de diapositive 2">
            <a:extLst>
              <a:ext uri="{FF2B5EF4-FFF2-40B4-BE49-F238E27FC236}">
                <a16:creationId xmlns:a16="http://schemas.microsoft.com/office/drawing/2014/main" id="{1EC8904A-AC78-37EC-DEAA-564E1B90838E}"/>
              </a:ext>
            </a:extLst>
          </p:cNvPr>
          <p:cNvSpPr>
            <a:spLocks noGrp="1"/>
          </p:cNvSpPr>
          <p:nvPr>
            <p:ph type="sldNum" sz="quarter" idx="12"/>
          </p:nvPr>
        </p:nvSpPr>
        <p:spPr>
          <a:xfrm>
            <a:off x="10276321" y="6309360"/>
            <a:ext cx="771089" cy="365125"/>
          </a:xfrm>
        </p:spPr>
        <p:txBody>
          <a:bodyPr vert="horz" lIns="91440" tIns="45720" rIns="91440" bIns="45720" rtlCol="0" anchor="ctr">
            <a:normAutofit/>
          </a:bodyPr>
          <a:lstStyle/>
          <a:p>
            <a:pPr defTabSz="914400">
              <a:spcAft>
                <a:spcPts val="208"/>
              </a:spcAft>
            </a:pPr>
            <a:fld id="{6D22F896-40B5-4ADD-8801-0D06FADFA095}" type="slidenum">
              <a:rPr lang="en-US">
                <a:solidFill>
                  <a:srgbClr val="FFFFFF"/>
                </a:solidFill>
              </a:rPr>
              <a:pPr defTabSz="914400">
                <a:spcAft>
                  <a:spcPts val="208"/>
                </a:spcAft>
              </a:pPr>
              <a:t>6</a:t>
            </a:fld>
            <a:endParaRPr lang="en-US">
              <a:solidFill>
                <a:srgbClr val="FFFFFF"/>
              </a:solidFill>
            </a:endParaRPr>
          </a:p>
        </p:txBody>
      </p:sp>
      <p:sp>
        <p:nvSpPr>
          <p:cNvPr id="4" name="ZoneTexte 3">
            <a:extLst>
              <a:ext uri="{FF2B5EF4-FFF2-40B4-BE49-F238E27FC236}">
                <a16:creationId xmlns:a16="http://schemas.microsoft.com/office/drawing/2014/main" id="{75BA574F-9C86-745D-E669-A06A77528125}"/>
              </a:ext>
            </a:extLst>
          </p:cNvPr>
          <p:cNvSpPr txBox="1"/>
          <p:nvPr/>
        </p:nvSpPr>
        <p:spPr>
          <a:xfrm>
            <a:off x="1141412" y="2249487"/>
            <a:ext cx="4459287" cy="3965046"/>
          </a:xfrm>
          <a:prstGeom prst="rect">
            <a:avLst/>
          </a:prstGeom>
        </p:spPr>
        <p:txBody>
          <a:bodyPr vert="horz" lIns="91440" tIns="45720" rIns="91440" bIns="45720" rtlCol="0">
            <a:normAutofit/>
          </a:bodyPr>
          <a:lstStyle/>
          <a:p>
            <a:pPr indent="-228600" defTabSz="914400">
              <a:lnSpc>
                <a:spcPct val="120000"/>
              </a:lnSpc>
              <a:spcAft>
                <a:spcPts val="600"/>
              </a:spcAft>
              <a:buSzPct val="125000"/>
              <a:buFont typeface="Arial" panose="020B0604020202020204" pitchFamily="34" charset="0"/>
              <a:buChar char="•"/>
            </a:pPr>
            <a:r>
              <a:rPr lang="en-US" sz="2000" dirty="0"/>
              <a:t>Nous </a:t>
            </a:r>
            <a:r>
              <a:rPr lang="en-US" sz="2000" dirty="0" err="1"/>
              <a:t>avons</a:t>
            </a:r>
            <a:r>
              <a:rPr lang="en-US" sz="2000" dirty="0"/>
              <a:t> fait le </a:t>
            </a:r>
            <a:r>
              <a:rPr lang="en-US" sz="2000" dirty="0" err="1"/>
              <a:t>choix</a:t>
            </a:r>
            <a:r>
              <a:rPr lang="en-US" sz="2000" dirty="0"/>
              <a:t> de ne pas </a:t>
            </a:r>
            <a:r>
              <a:rPr lang="en-US" sz="2000" dirty="0" err="1"/>
              <a:t>utiliser</a:t>
            </a:r>
            <a:r>
              <a:rPr lang="en-US" sz="2000" dirty="0"/>
              <a:t> un kernel </a:t>
            </a:r>
            <a:r>
              <a:rPr lang="en-US" sz="2000" dirty="0" err="1"/>
              <a:t>kaggle</a:t>
            </a:r>
            <a:r>
              <a:rPr lang="en-US" sz="2000" dirty="0"/>
              <a:t> </a:t>
            </a:r>
            <a:r>
              <a:rPr lang="en-US" sz="2000" dirty="0" err="1"/>
              <a:t>afin</a:t>
            </a:r>
            <a:r>
              <a:rPr lang="en-US" sz="2000" dirty="0"/>
              <a:t> de </a:t>
            </a:r>
            <a:r>
              <a:rPr lang="en-US" sz="2000" dirty="0" err="1"/>
              <a:t>sélectionner</a:t>
            </a:r>
            <a:r>
              <a:rPr lang="en-US" sz="2000" dirty="0"/>
              <a:t> les features les plus </a:t>
            </a:r>
            <a:r>
              <a:rPr lang="en-US" sz="2000" dirty="0" err="1"/>
              <a:t>cohérentes</a:t>
            </a:r>
            <a:r>
              <a:rPr lang="en-US" sz="2000" dirty="0"/>
              <a:t> avec </a:t>
            </a:r>
            <a:r>
              <a:rPr lang="en-US" sz="2000" dirty="0" err="1"/>
              <a:t>notre</a:t>
            </a:r>
            <a:r>
              <a:rPr lang="en-US" sz="2000" dirty="0"/>
              <a:t> </a:t>
            </a:r>
            <a:r>
              <a:rPr lang="en-US" sz="2000" dirty="0" err="1"/>
              <a:t>problématique</a:t>
            </a:r>
            <a:r>
              <a:rPr lang="en-US" sz="2000" dirty="0"/>
              <a:t>. Le </a:t>
            </a:r>
            <a:r>
              <a:rPr lang="en-US" sz="2000" dirty="0" err="1"/>
              <a:t>traitement</a:t>
            </a:r>
            <a:r>
              <a:rPr lang="en-US" sz="2000" dirty="0"/>
              <a:t> </a:t>
            </a:r>
            <a:r>
              <a:rPr lang="en-US" sz="2000" dirty="0" err="1"/>
              <a:t>fut</a:t>
            </a:r>
            <a:r>
              <a:rPr lang="en-US" sz="2000" dirty="0"/>
              <a:t> le </a:t>
            </a:r>
            <a:r>
              <a:rPr lang="en-US" sz="2000" dirty="0" err="1"/>
              <a:t>suivant</a:t>
            </a:r>
            <a:r>
              <a:rPr lang="en-US" sz="2000" dirty="0"/>
              <a:t> :</a:t>
            </a:r>
          </a:p>
        </p:txBody>
      </p:sp>
      <p:graphicFrame>
        <p:nvGraphicFramePr>
          <p:cNvPr id="10" name="ZoneTexte 3">
            <a:extLst>
              <a:ext uri="{FF2B5EF4-FFF2-40B4-BE49-F238E27FC236}">
                <a16:creationId xmlns:a16="http://schemas.microsoft.com/office/drawing/2014/main" id="{0316A0C4-DC06-6E32-41B5-2B600A0EA366}"/>
              </a:ext>
            </a:extLst>
          </p:cNvPr>
          <p:cNvGraphicFramePr/>
          <p:nvPr>
            <p:extLst>
              <p:ext uri="{D42A27DB-BD31-4B8C-83A1-F6EECF244321}">
                <p14:modId xmlns:p14="http://schemas.microsoft.com/office/powerpoint/2010/main" val="4231322940"/>
              </p:ext>
            </p:extLst>
          </p:nvPr>
        </p:nvGraphicFramePr>
        <p:xfrm>
          <a:off x="6569957" y="2249487"/>
          <a:ext cx="4747087" cy="354171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11520821"/>
      </p:ext>
    </p:extLst>
  </p:cSld>
  <p:clrMapOvr>
    <a:overrideClrMapping bg1="lt1" tx1="dk1" bg2="lt2" tx2="dk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145A65A-0B66-0776-08A2-3061207D24F3}"/>
              </a:ext>
            </a:extLst>
          </p:cNvPr>
          <p:cNvSpPr>
            <a:spLocks noGrp="1"/>
          </p:cNvSpPr>
          <p:nvPr>
            <p:ph type="title"/>
          </p:nvPr>
        </p:nvSpPr>
        <p:spPr>
          <a:xfrm>
            <a:off x="1127532" y="247570"/>
            <a:ext cx="9905998" cy="1478570"/>
          </a:xfrm>
        </p:spPr>
        <p:txBody>
          <a:bodyPr>
            <a:normAutofit/>
          </a:bodyPr>
          <a:lstStyle/>
          <a:p>
            <a:pPr lvl="0"/>
            <a:r>
              <a:rPr lang="fr-FR" b="1" noProof="0" dirty="0" err="1"/>
              <a:t>Feature</a:t>
            </a:r>
            <a:r>
              <a:rPr lang="fr-FR" noProof="0" dirty="0"/>
              <a:t> </a:t>
            </a:r>
            <a:r>
              <a:rPr lang="fr-FR" b="1" noProof="0" dirty="0">
                <a:solidFill>
                  <a:srgbClr val="FFFFFF"/>
                </a:solidFill>
              </a:rPr>
              <a:t>engineering</a:t>
            </a:r>
            <a:r>
              <a:rPr lang="fr-FR" noProof="0" dirty="0"/>
              <a:t> </a:t>
            </a:r>
            <a:endParaRPr lang="fr-FR" dirty="0"/>
          </a:p>
        </p:txBody>
      </p:sp>
      <p:sp>
        <p:nvSpPr>
          <p:cNvPr id="3" name="Espace réservé du numéro de diapositive 2">
            <a:extLst>
              <a:ext uri="{FF2B5EF4-FFF2-40B4-BE49-F238E27FC236}">
                <a16:creationId xmlns:a16="http://schemas.microsoft.com/office/drawing/2014/main" id="{1EC8904A-AC78-37EC-DEAA-564E1B90838E}"/>
              </a:ext>
            </a:extLst>
          </p:cNvPr>
          <p:cNvSpPr>
            <a:spLocks noGrp="1"/>
          </p:cNvSpPr>
          <p:nvPr>
            <p:ph type="sldNum" sz="quarter" idx="12"/>
          </p:nvPr>
        </p:nvSpPr>
        <p:spPr>
          <a:xfrm>
            <a:off x="10276321" y="6309360"/>
            <a:ext cx="771089" cy="365125"/>
          </a:xfrm>
        </p:spPr>
        <p:txBody>
          <a:bodyPr>
            <a:normAutofit/>
          </a:bodyPr>
          <a:lstStyle/>
          <a:p>
            <a:pPr>
              <a:spcAft>
                <a:spcPts val="600"/>
              </a:spcAft>
            </a:pPr>
            <a:fld id="{6D22F896-40B5-4ADD-8801-0D06FADFA095}" type="slidenum">
              <a:rPr lang="en-US" smtClean="0"/>
              <a:pPr>
                <a:spcAft>
                  <a:spcPts val="600"/>
                </a:spcAft>
              </a:pPr>
              <a:t>7</a:t>
            </a:fld>
            <a:endParaRPr lang="en-US"/>
          </a:p>
        </p:txBody>
      </p:sp>
      <p:sp>
        <p:nvSpPr>
          <p:cNvPr id="6" name="Rectangle : coins arrondis 5">
            <a:extLst>
              <a:ext uri="{FF2B5EF4-FFF2-40B4-BE49-F238E27FC236}">
                <a16:creationId xmlns:a16="http://schemas.microsoft.com/office/drawing/2014/main" id="{6DF05D1E-C8CF-EC0E-9408-94567E9CD022}"/>
              </a:ext>
            </a:extLst>
          </p:cNvPr>
          <p:cNvSpPr/>
          <p:nvPr/>
        </p:nvSpPr>
        <p:spPr>
          <a:xfrm>
            <a:off x="3818627" y="1711187"/>
            <a:ext cx="1633268" cy="546340"/>
          </a:xfrm>
          <a:prstGeom prst="roundRect">
            <a:avLst/>
          </a:prstGeom>
          <a:solidFill>
            <a:schemeClr val="bg2">
              <a:lumMod val="60000"/>
              <a:lumOff val="40000"/>
            </a:schemeClr>
          </a:solidFill>
          <a:scene3d>
            <a:camera prst="orthographicFront"/>
            <a:lightRig rig="threePt" dir="t"/>
          </a:scene3d>
          <a:sp3d>
            <a:bevelT/>
            <a:bevelB/>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000" dirty="0">
                <a:latin typeface="Calibri" panose="020F0502020204030204" pitchFamily="34" charset="0"/>
                <a:cs typeface="Calibri" panose="020F0502020204030204" pitchFamily="34" charset="0"/>
              </a:rPr>
              <a:t>Suppression des </a:t>
            </a:r>
            <a:r>
              <a:rPr lang="fr-FR" sz="1000" dirty="0" err="1">
                <a:latin typeface="Calibri" panose="020F0502020204030204" pitchFamily="34" charset="0"/>
                <a:cs typeface="Calibri" panose="020F0502020204030204" pitchFamily="34" charset="0"/>
              </a:rPr>
              <a:t>feature</a:t>
            </a:r>
            <a:r>
              <a:rPr lang="fr-FR" sz="1000" dirty="0">
                <a:latin typeface="Calibri" panose="020F0502020204030204" pitchFamily="34" charset="0"/>
                <a:cs typeface="Calibri" panose="020F0502020204030204" pitchFamily="34" charset="0"/>
              </a:rPr>
              <a:t> ‘TARGET’ et ‘SK_ID_CURR’</a:t>
            </a:r>
          </a:p>
          <a:p>
            <a:pPr algn="ctr"/>
            <a:r>
              <a:rPr lang="fr-FR" sz="1000" dirty="0">
                <a:latin typeface="Calibri" panose="020F0502020204030204" pitchFamily="34" charset="0"/>
                <a:cs typeface="Calibri" panose="020F0502020204030204" pitchFamily="34" charset="0"/>
              </a:rPr>
              <a:t>X = </a:t>
            </a:r>
            <a:r>
              <a:rPr lang="fr-FR" sz="1000" dirty="0" err="1">
                <a:latin typeface="Calibri" panose="020F0502020204030204" pitchFamily="34" charset="0"/>
                <a:cs typeface="Calibri" panose="020F0502020204030204" pitchFamily="34" charset="0"/>
              </a:rPr>
              <a:t>df_wk</a:t>
            </a:r>
            <a:r>
              <a:rPr lang="fr-FR" sz="1000" dirty="0">
                <a:latin typeface="Calibri" panose="020F0502020204030204" pitchFamily="34" charset="0"/>
                <a:cs typeface="Calibri" panose="020F0502020204030204" pitchFamily="34" charset="0"/>
              </a:rPr>
              <a:t> </a:t>
            </a:r>
          </a:p>
        </p:txBody>
      </p:sp>
      <p:sp>
        <p:nvSpPr>
          <p:cNvPr id="7" name="Rectangle : coins arrondis 6">
            <a:extLst>
              <a:ext uri="{FF2B5EF4-FFF2-40B4-BE49-F238E27FC236}">
                <a16:creationId xmlns:a16="http://schemas.microsoft.com/office/drawing/2014/main" id="{ACA8C2EE-E7BC-DD2E-C1F7-1F0B81111D76}"/>
              </a:ext>
            </a:extLst>
          </p:cNvPr>
          <p:cNvSpPr/>
          <p:nvPr/>
        </p:nvSpPr>
        <p:spPr>
          <a:xfrm>
            <a:off x="8442387" y="1726140"/>
            <a:ext cx="1633268" cy="546340"/>
          </a:xfrm>
          <a:prstGeom prst="roundRect">
            <a:avLst/>
          </a:prstGeom>
          <a:solidFill>
            <a:schemeClr val="bg2">
              <a:lumMod val="60000"/>
              <a:lumOff val="40000"/>
            </a:schemeClr>
          </a:solidFill>
          <a:scene3d>
            <a:camera prst="orthographicFront"/>
            <a:lightRig rig="threePt" dir="t"/>
          </a:scene3d>
          <a:sp3d>
            <a:bevelT/>
            <a:bevelB/>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000" dirty="0">
                <a:latin typeface="Calibri" panose="020F0502020204030204" pitchFamily="34" charset="0"/>
                <a:cs typeface="Calibri" panose="020F0502020204030204" pitchFamily="34" charset="0"/>
              </a:rPr>
              <a:t>Conservation de la </a:t>
            </a:r>
            <a:r>
              <a:rPr lang="fr-FR" sz="1000" dirty="0" err="1">
                <a:latin typeface="Calibri" panose="020F0502020204030204" pitchFamily="34" charset="0"/>
                <a:cs typeface="Calibri" panose="020F0502020204030204" pitchFamily="34" charset="0"/>
              </a:rPr>
              <a:t>feature</a:t>
            </a:r>
            <a:r>
              <a:rPr lang="fr-FR" sz="1000" dirty="0">
                <a:latin typeface="Calibri" panose="020F0502020204030204" pitchFamily="34" charset="0"/>
                <a:cs typeface="Calibri" panose="020F0502020204030204" pitchFamily="34" charset="0"/>
              </a:rPr>
              <a:t> ‘TARGET’ uniquement</a:t>
            </a:r>
          </a:p>
          <a:p>
            <a:pPr algn="ctr"/>
            <a:r>
              <a:rPr lang="fr-FR" sz="1000" dirty="0">
                <a:latin typeface="Calibri" panose="020F0502020204030204" pitchFamily="34" charset="0"/>
                <a:cs typeface="Calibri" panose="020F0502020204030204" pitchFamily="34" charset="0"/>
              </a:rPr>
              <a:t>Y</a:t>
            </a:r>
          </a:p>
        </p:txBody>
      </p:sp>
      <p:sp>
        <p:nvSpPr>
          <p:cNvPr id="8" name="Rectangle : coins arrondis 7">
            <a:extLst>
              <a:ext uri="{FF2B5EF4-FFF2-40B4-BE49-F238E27FC236}">
                <a16:creationId xmlns:a16="http://schemas.microsoft.com/office/drawing/2014/main" id="{86F1AB69-EA06-FA3F-D3E9-3069C0263A1B}"/>
              </a:ext>
            </a:extLst>
          </p:cNvPr>
          <p:cNvSpPr/>
          <p:nvPr/>
        </p:nvSpPr>
        <p:spPr>
          <a:xfrm>
            <a:off x="6159261" y="1452970"/>
            <a:ext cx="1633268" cy="546340"/>
          </a:xfrm>
          <a:prstGeom prst="roundRect">
            <a:avLst/>
          </a:prstGeom>
          <a:solidFill>
            <a:schemeClr val="bg2">
              <a:lumMod val="60000"/>
              <a:lumOff val="40000"/>
            </a:schemeClr>
          </a:solidFill>
          <a:scene3d>
            <a:camera prst="orthographicFront"/>
            <a:lightRig rig="threePt" dir="t"/>
          </a:scene3d>
          <a:sp3d>
            <a:bevelT/>
            <a:bevelB/>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000" dirty="0">
                <a:latin typeface="Calibri" panose="020F0502020204030204" pitchFamily="34" charset="0"/>
                <a:cs typeface="Calibri" panose="020F0502020204030204" pitchFamily="34" charset="0"/>
              </a:rPr>
              <a:t>data</a:t>
            </a:r>
          </a:p>
        </p:txBody>
      </p:sp>
      <p:sp>
        <p:nvSpPr>
          <p:cNvPr id="9" name="Rectangle : coins arrondis 8">
            <a:extLst>
              <a:ext uri="{FF2B5EF4-FFF2-40B4-BE49-F238E27FC236}">
                <a16:creationId xmlns:a16="http://schemas.microsoft.com/office/drawing/2014/main" id="{7222C879-DC7B-0ADB-D64E-606FAE8E2AF9}"/>
              </a:ext>
            </a:extLst>
          </p:cNvPr>
          <p:cNvSpPr/>
          <p:nvPr/>
        </p:nvSpPr>
        <p:spPr>
          <a:xfrm>
            <a:off x="3818627" y="2447883"/>
            <a:ext cx="1633268" cy="546340"/>
          </a:xfrm>
          <a:prstGeom prst="roundRect">
            <a:avLst/>
          </a:prstGeom>
          <a:solidFill>
            <a:schemeClr val="bg2">
              <a:lumMod val="60000"/>
              <a:lumOff val="40000"/>
            </a:schemeClr>
          </a:solidFill>
          <a:scene3d>
            <a:camera prst="orthographicFront"/>
            <a:lightRig rig="threePt" dir="t"/>
          </a:scene3d>
          <a:sp3d>
            <a:bevelT/>
            <a:bevelB/>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000" dirty="0" err="1">
                <a:latin typeface="Calibri" panose="020F0502020204030204" pitchFamily="34" charset="0"/>
                <a:cs typeface="Calibri" panose="020F0502020204030204" pitchFamily="34" charset="0"/>
              </a:rPr>
              <a:t>Scaling</a:t>
            </a:r>
            <a:endParaRPr lang="fr-FR" sz="1000" dirty="0">
              <a:latin typeface="Calibri" panose="020F0502020204030204" pitchFamily="34" charset="0"/>
              <a:cs typeface="Calibri" panose="020F0502020204030204" pitchFamily="34" charset="0"/>
            </a:endParaRPr>
          </a:p>
        </p:txBody>
      </p:sp>
      <p:sp>
        <p:nvSpPr>
          <p:cNvPr id="10" name="Rectangle : coins arrondis 9">
            <a:extLst>
              <a:ext uri="{FF2B5EF4-FFF2-40B4-BE49-F238E27FC236}">
                <a16:creationId xmlns:a16="http://schemas.microsoft.com/office/drawing/2014/main" id="{4A3E2C4C-17B6-82A8-01A5-325F80EF2595}"/>
              </a:ext>
            </a:extLst>
          </p:cNvPr>
          <p:cNvSpPr/>
          <p:nvPr/>
        </p:nvSpPr>
        <p:spPr>
          <a:xfrm>
            <a:off x="2763329" y="3160572"/>
            <a:ext cx="1633268" cy="546340"/>
          </a:xfrm>
          <a:prstGeom prst="roundRect">
            <a:avLst/>
          </a:prstGeom>
          <a:solidFill>
            <a:schemeClr val="bg2">
              <a:lumMod val="60000"/>
              <a:lumOff val="40000"/>
            </a:schemeClr>
          </a:solidFill>
          <a:scene3d>
            <a:camera prst="orthographicFront"/>
            <a:lightRig rig="threePt" dir="t"/>
          </a:scene3d>
          <a:sp3d>
            <a:bevelT/>
            <a:bevelB/>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000" dirty="0" err="1">
                <a:latin typeface="Calibri" panose="020F0502020204030204" pitchFamily="34" charset="0"/>
                <a:cs typeface="Calibri" panose="020F0502020204030204" pitchFamily="34" charset="0"/>
              </a:rPr>
              <a:t>Feature</a:t>
            </a:r>
            <a:r>
              <a:rPr lang="fr-FR" sz="1000" dirty="0">
                <a:latin typeface="Calibri" panose="020F0502020204030204" pitchFamily="34" charset="0"/>
                <a:cs typeface="Calibri" panose="020F0502020204030204" pitchFamily="34" charset="0"/>
              </a:rPr>
              <a:t> numériques</a:t>
            </a:r>
          </a:p>
          <a:p>
            <a:pPr algn="ctr"/>
            <a:r>
              <a:rPr lang="fr-FR" sz="1000" dirty="0" err="1">
                <a:latin typeface="Calibri" panose="020F0502020204030204" pitchFamily="34" charset="0"/>
                <a:cs typeface="Calibri" panose="020F0502020204030204" pitchFamily="34" charset="0"/>
              </a:rPr>
              <a:t>StandardScaller</a:t>
            </a:r>
            <a:r>
              <a:rPr lang="fr-FR" sz="1000" dirty="0">
                <a:latin typeface="Calibri" panose="020F0502020204030204" pitchFamily="34" charset="0"/>
                <a:cs typeface="Calibri" panose="020F0502020204030204" pitchFamily="34" charset="0"/>
              </a:rPr>
              <a:t>()</a:t>
            </a:r>
          </a:p>
        </p:txBody>
      </p:sp>
      <p:sp>
        <p:nvSpPr>
          <p:cNvPr id="11" name="Rectangle : coins arrondis 10">
            <a:extLst>
              <a:ext uri="{FF2B5EF4-FFF2-40B4-BE49-F238E27FC236}">
                <a16:creationId xmlns:a16="http://schemas.microsoft.com/office/drawing/2014/main" id="{800C4FF3-D123-A2DB-47F7-B05B0ECF4B09}"/>
              </a:ext>
            </a:extLst>
          </p:cNvPr>
          <p:cNvSpPr/>
          <p:nvPr/>
        </p:nvSpPr>
        <p:spPr>
          <a:xfrm>
            <a:off x="4724401" y="3160572"/>
            <a:ext cx="1633268" cy="546340"/>
          </a:xfrm>
          <a:prstGeom prst="roundRect">
            <a:avLst/>
          </a:prstGeom>
          <a:solidFill>
            <a:schemeClr val="bg2">
              <a:lumMod val="60000"/>
              <a:lumOff val="40000"/>
            </a:schemeClr>
          </a:solidFill>
          <a:scene3d>
            <a:camera prst="orthographicFront"/>
            <a:lightRig rig="threePt" dir="t"/>
          </a:scene3d>
          <a:sp3d>
            <a:bevelT/>
            <a:bevelB/>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000" dirty="0" err="1">
                <a:latin typeface="Calibri" panose="020F0502020204030204" pitchFamily="34" charset="0"/>
                <a:cs typeface="Calibri" panose="020F0502020204030204" pitchFamily="34" charset="0"/>
              </a:rPr>
              <a:t>Feature</a:t>
            </a:r>
            <a:r>
              <a:rPr lang="fr-FR" sz="1000" dirty="0">
                <a:latin typeface="Calibri" panose="020F0502020204030204" pitchFamily="34" charset="0"/>
                <a:cs typeface="Calibri" panose="020F0502020204030204" pitchFamily="34" charset="0"/>
              </a:rPr>
              <a:t> catégorielle </a:t>
            </a:r>
          </a:p>
          <a:p>
            <a:pPr algn="ctr"/>
            <a:r>
              <a:rPr lang="fr-FR" sz="1000" dirty="0" err="1">
                <a:latin typeface="Calibri" panose="020F0502020204030204" pitchFamily="34" charset="0"/>
                <a:cs typeface="Calibri" panose="020F0502020204030204" pitchFamily="34" charset="0"/>
              </a:rPr>
              <a:t>OneHotEncoder</a:t>
            </a:r>
            <a:r>
              <a:rPr lang="fr-FR" sz="1000" dirty="0">
                <a:latin typeface="Calibri" panose="020F0502020204030204" pitchFamily="34" charset="0"/>
                <a:cs typeface="Calibri" panose="020F0502020204030204" pitchFamily="34" charset="0"/>
              </a:rPr>
              <a:t>()</a:t>
            </a:r>
          </a:p>
        </p:txBody>
      </p:sp>
      <p:sp>
        <p:nvSpPr>
          <p:cNvPr id="12" name="Rectangle : coins arrondis 11">
            <a:extLst>
              <a:ext uri="{FF2B5EF4-FFF2-40B4-BE49-F238E27FC236}">
                <a16:creationId xmlns:a16="http://schemas.microsoft.com/office/drawing/2014/main" id="{B5FA7B92-70E0-9642-7141-8DDF95AC7EE5}"/>
              </a:ext>
            </a:extLst>
          </p:cNvPr>
          <p:cNvSpPr/>
          <p:nvPr/>
        </p:nvSpPr>
        <p:spPr>
          <a:xfrm>
            <a:off x="3818627" y="3876136"/>
            <a:ext cx="1633268" cy="546340"/>
          </a:xfrm>
          <a:prstGeom prst="roundRect">
            <a:avLst/>
          </a:prstGeom>
          <a:solidFill>
            <a:schemeClr val="bg2">
              <a:lumMod val="60000"/>
              <a:lumOff val="40000"/>
            </a:schemeClr>
          </a:solidFill>
          <a:scene3d>
            <a:camera prst="orthographicFront"/>
            <a:lightRig rig="threePt" dir="t"/>
          </a:scene3d>
          <a:sp3d>
            <a:bevelT/>
            <a:bevelB/>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000" dirty="0">
                <a:latin typeface="Calibri" panose="020F0502020204030204" pitchFamily="34" charset="0"/>
                <a:cs typeface="Calibri" panose="020F0502020204030204" pitchFamily="34" charset="0"/>
              </a:rPr>
              <a:t>Création d’un </a:t>
            </a:r>
            <a:r>
              <a:rPr lang="fr-FR" sz="1000" dirty="0" err="1">
                <a:latin typeface="Calibri" panose="020F0502020204030204" pitchFamily="34" charset="0"/>
                <a:cs typeface="Calibri" panose="020F0502020204030204" pitchFamily="34" charset="0"/>
              </a:rPr>
              <a:t>dataframe</a:t>
            </a:r>
            <a:r>
              <a:rPr lang="fr-FR" sz="1000" dirty="0">
                <a:latin typeface="Calibri" panose="020F0502020204030204" pitchFamily="34" charset="0"/>
                <a:cs typeface="Calibri" panose="020F0502020204030204" pitchFamily="34" charset="0"/>
              </a:rPr>
              <a:t> avec </a:t>
            </a:r>
            <a:r>
              <a:rPr lang="fr-FR" sz="1000" dirty="0" err="1">
                <a:latin typeface="Calibri" panose="020F0502020204030204" pitchFamily="34" charset="0"/>
                <a:cs typeface="Calibri" panose="020F0502020204030204" pitchFamily="34" charset="0"/>
              </a:rPr>
              <a:t>feature</a:t>
            </a:r>
            <a:r>
              <a:rPr lang="fr-FR" sz="1000" dirty="0">
                <a:latin typeface="Calibri" panose="020F0502020204030204" pitchFamily="34" charset="0"/>
                <a:cs typeface="Calibri" panose="020F0502020204030204" pitchFamily="34" charset="0"/>
              </a:rPr>
              <a:t> numériques et catégorielles</a:t>
            </a:r>
          </a:p>
        </p:txBody>
      </p:sp>
      <p:sp>
        <p:nvSpPr>
          <p:cNvPr id="13" name="Rectangle : coins arrondis 12">
            <a:extLst>
              <a:ext uri="{FF2B5EF4-FFF2-40B4-BE49-F238E27FC236}">
                <a16:creationId xmlns:a16="http://schemas.microsoft.com/office/drawing/2014/main" id="{BC1A1770-B4B8-83E3-F447-523F22026427}"/>
              </a:ext>
            </a:extLst>
          </p:cNvPr>
          <p:cNvSpPr/>
          <p:nvPr/>
        </p:nvSpPr>
        <p:spPr>
          <a:xfrm>
            <a:off x="3818627" y="4591700"/>
            <a:ext cx="1633268" cy="546340"/>
          </a:xfrm>
          <a:prstGeom prst="roundRect">
            <a:avLst/>
          </a:prstGeom>
          <a:solidFill>
            <a:schemeClr val="bg2">
              <a:lumMod val="60000"/>
              <a:lumOff val="40000"/>
            </a:schemeClr>
          </a:solidFill>
          <a:scene3d>
            <a:camera prst="orthographicFront"/>
            <a:lightRig rig="threePt" dir="t"/>
          </a:scene3d>
          <a:sp3d>
            <a:bevelT/>
            <a:bevelB/>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000" dirty="0">
                <a:latin typeface="Calibri" panose="020F0502020204030204" pitchFamily="34" charset="0"/>
                <a:cs typeface="Calibri" panose="020F0502020204030204" pitchFamily="34" charset="0"/>
              </a:rPr>
              <a:t>Filtrage </a:t>
            </a:r>
            <a:r>
              <a:rPr lang="fr-FR" sz="1000" dirty="0" err="1">
                <a:latin typeface="Calibri" panose="020F0502020204030204" pitchFamily="34" charset="0"/>
                <a:cs typeface="Calibri" panose="020F0502020204030204" pitchFamily="34" charset="0"/>
              </a:rPr>
              <a:t>low</a:t>
            </a:r>
            <a:r>
              <a:rPr lang="fr-FR" sz="1000" dirty="0">
                <a:latin typeface="Calibri" panose="020F0502020204030204" pitchFamily="34" charset="0"/>
                <a:cs typeface="Calibri" panose="020F0502020204030204" pitchFamily="34" charset="0"/>
              </a:rPr>
              <a:t> variance </a:t>
            </a:r>
          </a:p>
          <a:p>
            <a:pPr algn="ctr"/>
            <a:r>
              <a:rPr lang="fr-FR" sz="1000" dirty="0">
                <a:latin typeface="Calibri" panose="020F0502020204030204" pitchFamily="34" charset="0"/>
                <a:cs typeface="Calibri" panose="020F0502020204030204" pitchFamily="34" charset="0"/>
              </a:rPr>
              <a:t>Seuil = </a:t>
            </a:r>
            <a:r>
              <a:rPr lang="fr-FR" sz="1000" b="0" dirty="0">
                <a:solidFill>
                  <a:schemeClr val="tx1"/>
                </a:solidFill>
                <a:effectLst/>
                <a:latin typeface="Calibri" panose="020F0502020204030204" pitchFamily="34" charset="0"/>
                <a:cs typeface="Calibri" panose="020F0502020204030204" pitchFamily="34" charset="0"/>
              </a:rPr>
              <a:t>0.00000099</a:t>
            </a:r>
          </a:p>
          <a:p>
            <a:pPr algn="ctr"/>
            <a:endParaRPr lang="fr-FR" sz="1000" dirty="0">
              <a:latin typeface="Calibri" panose="020F0502020204030204" pitchFamily="34" charset="0"/>
              <a:cs typeface="Calibri" panose="020F0502020204030204" pitchFamily="34" charset="0"/>
            </a:endParaRPr>
          </a:p>
        </p:txBody>
      </p:sp>
      <p:sp>
        <p:nvSpPr>
          <p:cNvPr id="14" name="Rectangle : coins arrondis 13">
            <a:extLst>
              <a:ext uri="{FF2B5EF4-FFF2-40B4-BE49-F238E27FC236}">
                <a16:creationId xmlns:a16="http://schemas.microsoft.com/office/drawing/2014/main" id="{05E32976-E73C-F35B-DAE8-25CD025584D7}"/>
              </a:ext>
            </a:extLst>
          </p:cNvPr>
          <p:cNvSpPr/>
          <p:nvPr/>
        </p:nvSpPr>
        <p:spPr>
          <a:xfrm>
            <a:off x="3818627" y="5326805"/>
            <a:ext cx="1633268" cy="546340"/>
          </a:xfrm>
          <a:prstGeom prst="roundRect">
            <a:avLst/>
          </a:prstGeom>
          <a:solidFill>
            <a:schemeClr val="bg2">
              <a:lumMod val="60000"/>
              <a:lumOff val="40000"/>
            </a:schemeClr>
          </a:solidFill>
          <a:scene3d>
            <a:camera prst="orthographicFront"/>
            <a:lightRig rig="threePt" dir="t"/>
          </a:scene3d>
          <a:sp3d>
            <a:bevelT/>
            <a:bevelB/>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000" dirty="0">
                <a:latin typeface="Calibri" panose="020F0502020204030204" pitchFamily="34" charset="0"/>
                <a:cs typeface="Calibri" panose="020F0502020204030204" pitchFamily="34" charset="0"/>
              </a:rPr>
              <a:t>ACP afin de vérifier la corrélation et la perte de données éventuelle </a:t>
            </a:r>
          </a:p>
        </p:txBody>
      </p:sp>
      <p:sp>
        <p:nvSpPr>
          <p:cNvPr id="15" name="Rectangle : coins arrondis 14">
            <a:extLst>
              <a:ext uri="{FF2B5EF4-FFF2-40B4-BE49-F238E27FC236}">
                <a16:creationId xmlns:a16="http://schemas.microsoft.com/office/drawing/2014/main" id="{92892EF1-BAC6-ED42-D757-E585D28F471E}"/>
              </a:ext>
            </a:extLst>
          </p:cNvPr>
          <p:cNvSpPr/>
          <p:nvPr/>
        </p:nvSpPr>
        <p:spPr>
          <a:xfrm>
            <a:off x="2763329" y="6036190"/>
            <a:ext cx="1633268" cy="546340"/>
          </a:xfrm>
          <a:prstGeom prst="roundRect">
            <a:avLst/>
          </a:prstGeom>
          <a:solidFill>
            <a:schemeClr val="bg2">
              <a:lumMod val="60000"/>
              <a:lumOff val="40000"/>
            </a:schemeClr>
          </a:solidFill>
          <a:scene3d>
            <a:camera prst="orthographicFront"/>
            <a:lightRig rig="threePt" dir="t"/>
          </a:scene3d>
          <a:sp3d>
            <a:bevelT/>
            <a:bevelB/>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000" dirty="0">
                <a:latin typeface="Calibri" panose="020F0502020204030204" pitchFamily="34" charset="0"/>
                <a:cs typeface="Calibri" panose="020F0502020204030204" pitchFamily="34" charset="0"/>
              </a:rPr>
              <a:t>Création du jeu d’entrainement</a:t>
            </a:r>
          </a:p>
          <a:p>
            <a:pPr algn="ctr"/>
            <a:r>
              <a:rPr lang="fr-FR" sz="1000" dirty="0">
                <a:latin typeface="Calibri" panose="020F0502020204030204" pitchFamily="34" charset="0"/>
                <a:cs typeface="Calibri" panose="020F0502020204030204" pitchFamily="34" charset="0"/>
              </a:rPr>
              <a:t>80 %</a:t>
            </a:r>
          </a:p>
        </p:txBody>
      </p:sp>
      <p:sp>
        <p:nvSpPr>
          <p:cNvPr id="16" name="Rectangle : coins arrondis 15">
            <a:extLst>
              <a:ext uri="{FF2B5EF4-FFF2-40B4-BE49-F238E27FC236}">
                <a16:creationId xmlns:a16="http://schemas.microsoft.com/office/drawing/2014/main" id="{8160DEED-77E6-BB58-9FAB-7D9B1C9F632E}"/>
              </a:ext>
            </a:extLst>
          </p:cNvPr>
          <p:cNvSpPr/>
          <p:nvPr/>
        </p:nvSpPr>
        <p:spPr>
          <a:xfrm>
            <a:off x="4724401" y="6036190"/>
            <a:ext cx="1633268" cy="546340"/>
          </a:xfrm>
          <a:prstGeom prst="roundRect">
            <a:avLst/>
          </a:prstGeom>
          <a:solidFill>
            <a:schemeClr val="bg2">
              <a:lumMod val="60000"/>
              <a:lumOff val="40000"/>
            </a:schemeClr>
          </a:solidFill>
          <a:scene3d>
            <a:camera prst="orthographicFront"/>
            <a:lightRig rig="threePt" dir="t"/>
          </a:scene3d>
          <a:sp3d>
            <a:bevelT/>
            <a:bevelB/>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000" dirty="0">
                <a:latin typeface="Calibri" panose="020F0502020204030204" pitchFamily="34" charset="0"/>
                <a:cs typeface="Calibri" panose="020F0502020204030204" pitchFamily="34" charset="0"/>
              </a:rPr>
              <a:t>Création du jeu de test</a:t>
            </a:r>
          </a:p>
          <a:p>
            <a:pPr algn="ctr"/>
            <a:r>
              <a:rPr lang="fr-FR" sz="1000" dirty="0">
                <a:latin typeface="Calibri" panose="020F0502020204030204" pitchFamily="34" charset="0"/>
                <a:cs typeface="Calibri" panose="020F0502020204030204" pitchFamily="34" charset="0"/>
              </a:rPr>
              <a:t>20 %</a:t>
            </a:r>
          </a:p>
        </p:txBody>
      </p:sp>
      <p:cxnSp>
        <p:nvCxnSpPr>
          <p:cNvPr id="20" name="Connecteur droit avec flèche 19">
            <a:extLst>
              <a:ext uri="{FF2B5EF4-FFF2-40B4-BE49-F238E27FC236}">
                <a16:creationId xmlns:a16="http://schemas.microsoft.com/office/drawing/2014/main" id="{D3CBC2A6-E996-C8B9-2519-EF3D57235D71}"/>
              </a:ext>
            </a:extLst>
          </p:cNvPr>
          <p:cNvCxnSpPr>
            <a:stCxn id="8" idx="1"/>
            <a:endCxn id="6" idx="3"/>
          </p:cNvCxnSpPr>
          <p:nvPr/>
        </p:nvCxnSpPr>
        <p:spPr>
          <a:xfrm flipH="1">
            <a:off x="5451895" y="1726140"/>
            <a:ext cx="707366" cy="258217"/>
          </a:xfrm>
          <a:prstGeom prst="straightConnector1">
            <a:avLst/>
          </a:prstGeom>
          <a:ln>
            <a:solidFill>
              <a:schemeClr val="bg1"/>
            </a:solidFill>
            <a:tailEnd type="triangle"/>
          </a:ln>
          <a:scene3d>
            <a:camera prst="orthographicFront"/>
            <a:lightRig rig="threePt" dir="t"/>
          </a:scene3d>
          <a:sp3d>
            <a:bevelT/>
            <a:bevelB/>
          </a:sp3d>
        </p:spPr>
        <p:style>
          <a:lnRef idx="1">
            <a:schemeClr val="accent1"/>
          </a:lnRef>
          <a:fillRef idx="0">
            <a:schemeClr val="accent1"/>
          </a:fillRef>
          <a:effectRef idx="0">
            <a:schemeClr val="accent1"/>
          </a:effectRef>
          <a:fontRef idx="minor">
            <a:schemeClr val="tx1"/>
          </a:fontRef>
        </p:style>
      </p:cxnSp>
      <p:cxnSp>
        <p:nvCxnSpPr>
          <p:cNvPr id="23" name="Connecteur droit avec flèche 22">
            <a:extLst>
              <a:ext uri="{FF2B5EF4-FFF2-40B4-BE49-F238E27FC236}">
                <a16:creationId xmlns:a16="http://schemas.microsoft.com/office/drawing/2014/main" id="{2D9D1617-FFBF-1573-DD26-76D2923A509A}"/>
              </a:ext>
            </a:extLst>
          </p:cNvPr>
          <p:cNvCxnSpPr>
            <a:stCxn id="6" idx="2"/>
            <a:endCxn id="9" idx="0"/>
          </p:cNvCxnSpPr>
          <p:nvPr/>
        </p:nvCxnSpPr>
        <p:spPr>
          <a:xfrm>
            <a:off x="4635261" y="2257527"/>
            <a:ext cx="0" cy="190356"/>
          </a:xfrm>
          <a:prstGeom prst="straightConnector1">
            <a:avLst/>
          </a:prstGeom>
          <a:ln>
            <a:solidFill>
              <a:schemeClr val="bg1"/>
            </a:solidFill>
            <a:tailEnd type="triangle"/>
          </a:ln>
          <a:scene3d>
            <a:camera prst="orthographicFront"/>
            <a:lightRig rig="threePt" dir="t"/>
          </a:scene3d>
          <a:sp3d>
            <a:bevelT/>
            <a:bevelB/>
          </a:sp3d>
        </p:spPr>
        <p:style>
          <a:lnRef idx="1">
            <a:schemeClr val="accent1"/>
          </a:lnRef>
          <a:fillRef idx="0">
            <a:schemeClr val="accent1"/>
          </a:fillRef>
          <a:effectRef idx="0">
            <a:schemeClr val="accent1"/>
          </a:effectRef>
          <a:fontRef idx="minor">
            <a:schemeClr val="tx1"/>
          </a:fontRef>
        </p:style>
      </p:cxnSp>
      <p:cxnSp>
        <p:nvCxnSpPr>
          <p:cNvPr id="26" name="Connecteur droit avec flèche 25">
            <a:extLst>
              <a:ext uri="{FF2B5EF4-FFF2-40B4-BE49-F238E27FC236}">
                <a16:creationId xmlns:a16="http://schemas.microsoft.com/office/drawing/2014/main" id="{A184EC4D-17A4-C8EE-65F9-76F80E029054}"/>
              </a:ext>
            </a:extLst>
          </p:cNvPr>
          <p:cNvCxnSpPr>
            <a:stCxn id="9" idx="2"/>
            <a:endCxn id="10" idx="0"/>
          </p:cNvCxnSpPr>
          <p:nvPr/>
        </p:nvCxnSpPr>
        <p:spPr>
          <a:xfrm flipH="1">
            <a:off x="3579963" y="2994223"/>
            <a:ext cx="1055298" cy="166349"/>
          </a:xfrm>
          <a:prstGeom prst="straightConnector1">
            <a:avLst/>
          </a:prstGeom>
          <a:ln>
            <a:solidFill>
              <a:schemeClr val="bg1"/>
            </a:solidFill>
            <a:tailEnd type="triangle"/>
          </a:ln>
          <a:scene3d>
            <a:camera prst="orthographicFront"/>
            <a:lightRig rig="threePt" dir="t"/>
          </a:scene3d>
          <a:sp3d>
            <a:bevelT/>
            <a:bevelB/>
          </a:sp3d>
        </p:spPr>
        <p:style>
          <a:lnRef idx="1">
            <a:schemeClr val="accent1"/>
          </a:lnRef>
          <a:fillRef idx="0">
            <a:schemeClr val="accent1"/>
          </a:fillRef>
          <a:effectRef idx="0">
            <a:schemeClr val="accent1"/>
          </a:effectRef>
          <a:fontRef idx="minor">
            <a:schemeClr val="tx1"/>
          </a:fontRef>
        </p:style>
      </p:cxnSp>
      <p:cxnSp>
        <p:nvCxnSpPr>
          <p:cNvPr id="28" name="Connecteur droit avec flèche 27">
            <a:extLst>
              <a:ext uri="{FF2B5EF4-FFF2-40B4-BE49-F238E27FC236}">
                <a16:creationId xmlns:a16="http://schemas.microsoft.com/office/drawing/2014/main" id="{D4F2500E-999F-4A48-054A-717A6BD76843}"/>
              </a:ext>
            </a:extLst>
          </p:cNvPr>
          <p:cNvCxnSpPr>
            <a:stCxn id="9" idx="2"/>
            <a:endCxn id="11" idx="0"/>
          </p:cNvCxnSpPr>
          <p:nvPr/>
        </p:nvCxnSpPr>
        <p:spPr>
          <a:xfrm>
            <a:off x="4635261" y="2994223"/>
            <a:ext cx="905774" cy="166349"/>
          </a:xfrm>
          <a:prstGeom prst="straightConnector1">
            <a:avLst/>
          </a:prstGeom>
          <a:ln>
            <a:tailEnd type="triangle"/>
          </a:ln>
          <a:scene3d>
            <a:camera prst="orthographicFront"/>
            <a:lightRig rig="threePt" dir="t"/>
          </a:scene3d>
          <a:sp3d>
            <a:bevelT/>
            <a:bevelB/>
          </a:sp3d>
        </p:spPr>
        <p:style>
          <a:lnRef idx="1">
            <a:schemeClr val="dk1"/>
          </a:lnRef>
          <a:fillRef idx="0">
            <a:schemeClr val="dk1"/>
          </a:fillRef>
          <a:effectRef idx="0">
            <a:schemeClr val="dk1"/>
          </a:effectRef>
          <a:fontRef idx="minor">
            <a:schemeClr val="tx1"/>
          </a:fontRef>
        </p:style>
      </p:cxnSp>
      <p:cxnSp>
        <p:nvCxnSpPr>
          <p:cNvPr id="31" name="Connecteur droit avec flèche 30">
            <a:extLst>
              <a:ext uri="{FF2B5EF4-FFF2-40B4-BE49-F238E27FC236}">
                <a16:creationId xmlns:a16="http://schemas.microsoft.com/office/drawing/2014/main" id="{7522B0F4-5046-FF17-4DC3-8502661F8F33}"/>
              </a:ext>
            </a:extLst>
          </p:cNvPr>
          <p:cNvCxnSpPr>
            <a:stCxn id="10" idx="2"/>
            <a:endCxn id="12" idx="0"/>
          </p:cNvCxnSpPr>
          <p:nvPr/>
        </p:nvCxnSpPr>
        <p:spPr>
          <a:xfrm>
            <a:off x="3579963" y="3706912"/>
            <a:ext cx="1055298" cy="169224"/>
          </a:xfrm>
          <a:prstGeom prst="straightConnector1">
            <a:avLst/>
          </a:prstGeom>
          <a:ln>
            <a:tailEnd type="triangle"/>
          </a:ln>
          <a:scene3d>
            <a:camera prst="orthographicFront"/>
            <a:lightRig rig="threePt" dir="t"/>
          </a:scene3d>
          <a:sp3d>
            <a:bevelT/>
            <a:bevelB/>
          </a:sp3d>
        </p:spPr>
        <p:style>
          <a:lnRef idx="1">
            <a:schemeClr val="dk1"/>
          </a:lnRef>
          <a:fillRef idx="0">
            <a:schemeClr val="dk1"/>
          </a:fillRef>
          <a:effectRef idx="0">
            <a:schemeClr val="dk1"/>
          </a:effectRef>
          <a:fontRef idx="minor">
            <a:schemeClr val="tx1"/>
          </a:fontRef>
        </p:style>
      </p:cxnSp>
      <p:cxnSp>
        <p:nvCxnSpPr>
          <p:cNvPr id="33" name="Connecteur droit avec flèche 32">
            <a:extLst>
              <a:ext uri="{FF2B5EF4-FFF2-40B4-BE49-F238E27FC236}">
                <a16:creationId xmlns:a16="http://schemas.microsoft.com/office/drawing/2014/main" id="{510A0978-8F1F-E88B-9AA7-48ADA06F7EC0}"/>
              </a:ext>
            </a:extLst>
          </p:cNvPr>
          <p:cNvCxnSpPr>
            <a:stCxn id="11" idx="2"/>
            <a:endCxn id="12" idx="0"/>
          </p:cNvCxnSpPr>
          <p:nvPr/>
        </p:nvCxnSpPr>
        <p:spPr>
          <a:xfrm flipH="1">
            <a:off x="4635261" y="3706912"/>
            <a:ext cx="905774" cy="169224"/>
          </a:xfrm>
          <a:prstGeom prst="straightConnector1">
            <a:avLst/>
          </a:prstGeom>
          <a:ln>
            <a:tailEnd type="triangle"/>
          </a:ln>
          <a:scene3d>
            <a:camera prst="orthographicFront"/>
            <a:lightRig rig="threePt" dir="t"/>
          </a:scene3d>
          <a:sp3d>
            <a:bevelT/>
            <a:bevelB/>
          </a:sp3d>
        </p:spPr>
        <p:style>
          <a:lnRef idx="1">
            <a:schemeClr val="dk1"/>
          </a:lnRef>
          <a:fillRef idx="0">
            <a:schemeClr val="dk1"/>
          </a:fillRef>
          <a:effectRef idx="0">
            <a:schemeClr val="dk1"/>
          </a:effectRef>
          <a:fontRef idx="minor">
            <a:schemeClr val="tx1"/>
          </a:fontRef>
        </p:style>
      </p:cxnSp>
      <p:cxnSp>
        <p:nvCxnSpPr>
          <p:cNvPr id="35" name="Connecteur droit avec flèche 34">
            <a:extLst>
              <a:ext uri="{FF2B5EF4-FFF2-40B4-BE49-F238E27FC236}">
                <a16:creationId xmlns:a16="http://schemas.microsoft.com/office/drawing/2014/main" id="{37471C1C-9A92-E15C-F2F4-4D72AF1E25A8}"/>
              </a:ext>
            </a:extLst>
          </p:cNvPr>
          <p:cNvCxnSpPr>
            <a:stCxn id="12" idx="2"/>
            <a:endCxn id="13" idx="0"/>
          </p:cNvCxnSpPr>
          <p:nvPr/>
        </p:nvCxnSpPr>
        <p:spPr>
          <a:xfrm>
            <a:off x="4635261" y="4422476"/>
            <a:ext cx="0" cy="169224"/>
          </a:xfrm>
          <a:prstGeom prst="straightConnector1">
            <a:avLst/>
          </a:prstGeom>
          <a:ln>
            <a:tailEnd type="triangle"/>
          </a:ln>
          <a:scene3d>
            <a:camera prst="orthographicFront"/>
            <a:lightRig rig="threePt" dir="t"/>
          </a:scene3d>
          <a:sp3d>
            <a:bevelT/>
            <a:bevelB/>
          </a:sp3d>
        </p:spPr>
        <p:style>
          <a:lnRef idx="1">
            <a:schemeClr val="dk1"/>
          </a:lnRef>
          <a:fillRef idx="0">
            <a:schemeClr val="dk1"/>
          </a:fillRef>
          <a:effectRef idx="0">
            <a:schemeClr val="dk1"/>
          </a:effectRef>
          <a:fontRef idx="minor">
            <a:schemeClr val="tx1"/>
          </a:fontRef>
        </p:style>
      </p:cxnSp>
      <p:cxnSp>
        <p:nvCxnSpPr>
          <p:cNvPr id="37" name="Connecteur droit avec flèche 36">
            <a:extLst>
              <a:ext uri="{FF2B5EF4-FFF2-40B4-BE49-F238E27FC236}">
                <a16:creationId xmlns:a16="http://schemas.microsoft.com/office/drawing/2014/main" id="{8A040840-C884-B113-4E5B-2C6D2B165361}"/>
              </a:ext>
            </a:extLst>
          </p:cNvPr>
          <p:cNvCxnSpPr>
            <a:stCxn id="13" idx="2"/>
            <a:endCxn id="14" idx="0"/>
          </p:cNvCxnSpPr>
          <p:nvPr/>
        </p:nvCxnSpPr>
        <p:spPr>
          <a:xfrm>
            <a:off x="4635261" y="5138040"/>
            <a:ext cx="0" cy="188765"/>
          </a:xfrm>
          <a:prstGeom prst="straightConnector1">
            <a:avLst/>
          </a:prstGeom>
          <a:ln>
            <a:tailEnd type="triangle"/>
          </a:ln>
          <a:scene3d>
            <a:camera prst="orthographicFront"/>
            <a:lightRig rig="threePt" dir="t"/>
          </a:scene3d>
          <a:sp3d>
            <a:bevelT/>
            <a:bevelB/>
          </a:sp3d>
        </p:spPr>
        <p:style>
          <a:lnRef idx="1">
            <a:schemeClr val="dk1"/>
          </a:lnRef>
          <a:fillRef idx="0">
            <a:schemeClr val="dk1"/>
          </a:fillRef>
          <a:effectRef idx="0">
            <a:schemeClr val="dk1"/>
          </a:effectRef>
          <a:fontRef idx="minor">
            <a:schemeClr val="tx1"/>
          </a:fontRef>
        </p:style>
      </p:cxnSp>
      <p:cxnSp>
        <p:nvCxnSpPr>
          <p:cNvPr id="39" name="Connecteur droit avec flèche 38">
            <a:extLst>
              <a:ext uri="{FF2B5EF4-FFF2-40B4-BE49-F238E27FC236}">
                <a16:creationId xmlns:a16="http://schemas.microsoft.com/office/drawing/2014/main" id="{6393AD04-8C5C-1D20-135C-D94B637FE866}"/>
              </a:ext>
            </a:extLst>
          </p:cNvPr>
          <p:cNvCxnSpPr>
            <a:stCxn id="14" idx="2"/>
            <a:endCxn id="15" idx="0"/>
          </p:cNvCxnSpPr>
          <p:nvPr/>
        </p:nvCxnSpPr>
        <p:spPr>
          <a:xfrm flipH="1">
            <a:off x="3579963" y="5873145"/>
            <a:ext cx="1055298" cy="163045"/>
          </a:xfrm>
          <a:prstGeom prst="straightConnector1">
            <a:avLst/>
          </a:prstGeom>
          <a:ln>
            <a:tailEnd type="triangle"/>
          </a:ln>
          <a:scene3d>
            <a:camera prst="orthographicFront"/>
            <a:lightRig rig="threePt" dir="t"/>
          </a:scene3d>
          <a:sp3d>
            <a:bevelT/>
            <a:bevelB/>
          </a:sp3d>
        </p:spPr>
        <p:style>
          <a:lnRef idx="1">
            <a:schemeClr val="dk1"/>
          </a:lnRef>
          <a:fillRef idx="0">
            <a:schemeClr val="dk1"/>
          </a:fillRef>
          <a:effectRef idx="0">
            <a:schemeClr val="dk1"/>
          </a:effectRef>
          <a:fontRef idx="minor">
            <a:schemeClr val="tx1"/>
          </a:fontRef>
        </p:style>
      </p:cxnSp>
      <p:cxnSp>
        <p:nvCxnSpPr>
          <p:cNvPr id="41" name="Connecteur droit avec flèche 40">
            <a:extLst>
              <a:ext uri="{FF2B5EF4-FFF2-40B4-BE49-F238E27FC236}">
                <a16:creationId xmlns:a16="http://schemas.microsoft.com/office/drawing/2014/main" id="{C298878F-FD0D-59AD-B3C2-9D3E0D3708FA}"/>
              </a:ext>
            </a:extLst>
          </p:cNvPr>
          <p:cNvCxnSpPr>
            <a:stCxn id="14" idx="2"/>
            <a:endCxn id="16" idx="0"/>
          </p:cNvCxnSpPr>
          <p:nvPr/>
        </p:nvCxnSpPr>
        <p:spPr>
          <a:xfrm>
            <a:off x="4635261" y="5873145"/>
            <a:ext cx="905774" cy="163045"/>
          </a:xfrm>
          <a:prstGeom prst="straightConnector1">
            <a:avLst/>
          </a:prstGeom>
          <a:ln>
            <a:tailEnd type="triangle"/>
          </a:ln>
          <a:scene3d>
            <a:camera prst="orthographicFront"/>
            <a:lightRig rig="threePt" dir="t"/>
          </a:scene3d>
          <a:sp3d>
            <a:bevelT/>
            <a:bevelB/>
          </a:sp3d>
        </p:spPr>
        <p:style>
          <a:lnRef idx="1">
            <a:schemeClr val="dk1"/>
          </a:lnRef>
          <a:fillRef idx="0">
            <a:schemeClr val="dk1"/>
          </a:fillRef>
          <a:effectRef idx="0">
            <a:schemeClr val="dk1"/>
          </a:effectRef>
          <a:fontRef idx="minor">
            <a:schemeClr val="tx1"/>
          </a:fontRef>
        </p:style>
      </p:cxnSp>
      <p:cxnSp>
        <p:nvCxnSpPr>
          <p:cNvPr id="43" name="Connecteur droit avec flèche 42">
            <a:extLst>
              <a:ext uri="{FF2B5EF4-FFF2-40B4-BE49-F238E27FC236}">
                <a16:creationId xmlns:a16="http://schemas.microsoft.com/office/drawing/2014/main" id="{E673DA5C-32C1-F3B7-DA3E-355392C02D7F}"/>
              </a:ext>
            </a:extLst>
          </p:cNvPr>
          <p:cNvCxnSpPr>
            <a:stCxn id="8" idx="3"/>
            <a:endCxn id="7" idx="1"/>
          </p:cNvCxnSpPr>
          <p:nvPr/>
        </p:nvCxnSpPr>
        <p:spPr>
          <a:xfrm>
            <a:off x="7792529" y="1726140"/>
            <a:ext cx="649858" cy="273170"/>
          </a:xfrm>
          <a:prstGeom prst="straightConnector1">
            <a:avLst/>
          </a:prstGeom>
          <a:ln>
            <a:solidFill>
              <a:schemeClr val="bg1"/>
            </a:solidFill>
            <a:tailEnd type="triangle"/>
          </a:ln>
          <a:scene3d>
            <a:camera prst="orthographicFront"/>
            <a:lightRig rig="threePt" dir="t"/>
          </a:scene3d>
          <a:sp3d>
            <a:bevelT/>
            <a:bevelB/>
          </a:sp3d>
        </p:spPr>
        <p:style>
          <a:lnRef idx="1">
            <a:schemeClr val="accent1"/>
          </a:lnRef>
          <a:fillRef idx="0">
            <a:schemeClr val="accent1"/>
          </a:fillRef>
          <a:effectRef idx="0">
            <a:schemeClr val="accent1"/>
          </a:effectRef>
          <a:fontRef idx="minor">
            <a:schemeClr val="tx1"/>
          </a:fontRef>
        </p:style>
      </p:cxnSp>
      <p:pic>
        <p:nvPicPr>
          <p:cNvPr id="45" name="Image 44" descr="Une image contenant diagramme, texte, ligne, capture d’écran&#10;&#10;Description générée automatiquement">
            <a:extLst>
              <a:ext uri="{FF2B5EF4-FFF2-40B4-BE49-F238E27FC236}">
                <a16:creationId xmlns:a16="http://schemas.microsoft.com/office/drawing/2014/main" id="{5D194D0E-679C-C27C-4E3A-03FE457D9F22}"/>
              </a:ext>
            </a:extLst>
          </p:cNvPr>
          <p:cNvPicPr>
            <a:picLocks noChangeAspect="1"/>
          </p:cNvPicPr>
          <p:nvPr/>
        </p:nvPicPr>
        <p:blipFill>
          <a:blip r:embed="rId3"/>
          <a:stretch>
            <a:fillRect/>
          </a:stretch>
        </p:blipFill>
        <p:spPr>
          <a:xfrm>
            <a:off x="6899753" y="2545650"/>
            <a:ext cx="4147657" cy="3491581"/>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25977431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CDD976B-E7BB-9B43-2FF0-C59AE533D503}"/>
              </a:ext>
            </a:extLst>
          </p:cNvPr>
          <p:cNvSpPr>
            <a:spLocks noGrp="1"/>
          </p:cNvSpPr>
          <p:nvPr>
            <p:ph type="title"/>
          </p:nvPr>
        </p:nvSpPr>
        <p:spPr>
          <a:xfrm>
            <a:off x="6569957" y="618518"/>
            <a:ext cx="4747088" cy="1478570"/>
          </a:xfrm>
        </p:spPr>
        <p:txBody>
          <a:bodyPr>
            <a:normAutofit/>
          </a:bodyPr>
          <a:lstStyle/>
          <a:p>
            <a:r>
              <a:rPr lang="en-US" sz="3300" dirty="0"/>
              <a:t>Démarche de </a:t>
            </a:r>
            <a:r>
              <a:rPr lang="en-US" sz="3300" dirty="0" err="1"/>
              <a:t>modèlisation</a:t>
            </a:r>
            <a:br>
              <a:rPr lang="en-US" sz="3300" dirty="0"/>
            </a:br>
            <a:r>
              <a:rPr lang="en-US" sz="3300" dirty="0" err="1"/>
              <a:t>Modèle</a:t>
            </a:r>
            <a:r>
              <a:rPr lang="en-US" sz="3300" dirty="0"/>
              <a:t> de </a:t>
            </a:r>
            <a:r>
              <a:rPr lang="en-US" sz="3300" dirty="0" err="1"/>
              <a:t>référence</a:t>
            </a:r>
            <a:endParaRPr lang="fr-FR" sz="3300" dirty="0"/>
          </a:p>
        </p:txBody>
      </p:sp>
      <p:sp>
        <p:nvSpPr>
          <p:cNvPr id="4" name="Espace réservé du numéro de diapositive 3">
            <a:extLst>
              <a:ext uri="{FF2B5EF4-FFF2-40B4-BE49-F238E27FC236}">
                <a16:creationId xmlns:a16="http://schemas.microsoft.com/office/drawing/2014/main" id="{797EAFB5-9054-08AE-F60D-BCC61F9812FD}"/>
              </a:ext>
            </a:extLst>
          </p:cNvPr>
          <p:cNvSpPr>
            <a:spLocks noGrp="1"/>
          </p:cNvSpPr>
          <p:nvPr>
            <p:ph type="sldNum" sz="quarter" idx="12"/>
          </p:nvPr>
        </p:nvSpPr>
        <p:spPr>
          <a:xfrm>
            <a:off x="10276321" y="6309360"/>
            <a:ext cx="771089" cy="365125"/>
          </a:xfrm>
        </p:spPr>
        <p:txBody>
          <a:bodyPr>
            <a:normAutofit/>
          </a:bodyPr>
          <a:lstStyle/>
          <a:p>
            <a:pPr>
              <a:spcAft>
                <a:spcPts val="600"/>
              </a:spcAft>
            </a:pPr>
            <a:fld id="{6D22F896-40B5-4ADD-8801-0D06FADFA095}" type="slidenum">
              <a:rPr lang="en-US" smtClean="0"/>
              <a:pPr>
                <a:spcAft>
                  <a:spcPts val="600"/>
                </a:spcAft>
              </a:pPr>
              <a:t>8</a:t>
            </a:fld>
            <a:endParaRPr lang="en-US"/>
          </a:p>
        </p:txBody>
      </p:sp>
      <p:pic>
        <p:nvPicPr>
          <p:cNvPr id="12" name="Image 11" descr="Une image contenant texte, ligne, capture d’écran, Tracé&#10;&#10;Description générée automatiquement">
            <a:extLst>
              <a:ext uri="{FF2B5EF4-FFF2-40B4-BE49-F238E27FC236}">
                <a16:creationId xmlns:a16="http://schemas.microsoft.com/office/drawing/2014/main" id="{625E0D67-D4EF-BBF4-8CAB-E73FB415D946}"/>
              </a:ext>
            </a:extLst>
          </p:cNvPr>
          <p:cNvPicPr>
            <a:picLocks noChangeAspect="1"/>
          </p:cNvPicPr>
          <p:nvPr/>
        </p:nvPicPr>
        <p:blipFill rotWithShape="1">
          <a:blip r:embed="rId3"/>
          <a:srcRect l="689" r="7008" b="-3"/>
          <a:stretch/>
        </p:blipFill>
        <p:spPr>
          <a:xfrm>
            <a:off x="1824023" y="1147146"/>
            <a:ext cx="3225513" cy="2201590"/>
          </a:xfrm>
          <a:prstGeom prst="rect">
            <a:avLst/>
          </a:prstGeom>
        </p:spPr>
      </p:pic>
      <p:pic>
        <p:nvPicPr>
          <p:cNvPr id="7" name="Image 6" descr="Une image contenant texte, capture d’écran, Police&#10;&#10;Description générée automatiquement">
            <a:extLst>
              <a:ext uri="{FF2B5EF4-FFF2-40B4-BE49-F238E27FC236}">
                <a16:creationId xmlns:a16="http://schemas.microsoft.com/office/drawing/2014/main" id="{DEB13970-70D7-89DC-135D-074707A62E9D}"/>
              </a:ext>
            </a:extLst>
          </p:cNvPr>
          <p:cNvPicPr>
            <a:picLocks noChangeAspect="1"/>
          </p:cNvPicPr>
          <p:nvPr/>
        </p:nvPicPr>
        <p:blipFill rotWithShape="1">
          <a:blip r:embed="rId4"/>
          <a:srcRect b="17267"/>
          <a:stretch/>
        </p:blipFill>
        <p:spPr>
          <a:xfrm>
            <a:off x="1118988" y="3850572"/>
            <a:ext cx="2237357" cy="1527101"/>
          </a:xfrm>
          <a:prstGeom prst="rect">
            <a:avLst/>
          </a:prstGeom>
        </p:spPr>
      </p:pic>
      <p:pic>
        <p:nvPicPr>
          <p:cNvPr id="43" name="Image 42" descr="Une image contenant texte, ligne, Tracé, capture d’écran&#10;&#10;Description générée automatiquement">
            <a:extLst>
              <a:ext uri="{FF2B5EF4-FFF2-40B4-BE49-F238E27FC236}">
                <a16:creationId xmlns:a16="http://schemas.microsoft.com/office/drawing/2014/main" id="{03128947-F08A-2B75-CC2E-345EE195030B}"/>
              </a:ext>
            </a:extLst>
          </p:cNvPr>
          <p:cNvPicPr>
            <a:picLocks noChangeAspect="1"/>
          </p:cNvPicPr>
          <p:nvPr/>
        </p:nvPicPr>
        <p:blipFill>
          <a:blip r:embed="rId5"/>
          <a:stretch>
            <a:fillRect/>
          </a:stretch>
        </p:blipFill>
        <p:spPr>
          <a:xfrm>
            <a:off x="3517212" y="3909355"/>
            <a:ext cx="2237357" cy="1409534"/>
          </a:xfrm>
          <a:prstGeom prst="rect">
            <a:avLst/>
          </a:prstGeom>
        </p:spPr>
      </p:pic>
      <p:graphicFrame>
        <p:nvGraphicFramePr>
          <p:cNvPr id="3" name="Diagramme 2">
            <a:extLst>
              <a:ext uri="{FF2B5EF4-FFF2-40B4-BE49-F238E27FC236}">
                <a16:creationId xmlns:a16="http://schemas.microsoft.com/office/drawing/2014/main" id="{97892B85-80EC-7379-E973-040046626326}"/>
              </a:ext>
            </a:extLst>
          </p:cNvPr>
          <p:cNvGraphicFramePr/>
          <p:nvPr>
            <p:extLst>
              <p:ext uri="{D42A27DB-BD31-4B8C-83A1-F6EECF244321}">
                <p14:modId xmlns:p14="http://schemas.microsoft.com/office/powerpoint/2010/main" val="3213048"/>
              </p:ext>
            </p:extLst>
          </p:nvPr>
        </p:nvGraphicFramePr>
        <p:xfrm>
          <a:off x="6569957" y="2249487"/>
          <a:ext cx="4747087" cy="3541714"/>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8873312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CDD976B-E7BB-9B43-2FF0-C59AE533D503}"/>
              </a:ext>
            </a:extLst>
          </p:cNvPr>
          <p:cNvSpPr>
            <a:spLocks noGrp="1"/>
          </p:cNvSpPr>
          <p:nvPr>
            <p:ph type="title"/>
          </p:nvPr>
        </p:nvSpPr>
        <p:spPr>
          <a:xfrm>
            <a:off x="1334219" y="618518"/>
            <a:ext cx="9982826" cy="1478570"/>
          </a:xfrm>
        </p:spPr>
        <p:txBody>
          <a:bodyPr>
            <a:normAutofit/>
          </a:bodyPr>
          <a:lstStyle/>
          <a:p>
            <a:r>
              <a:rPr lang="en-US" sz="3300" dirty="0"/>
              <a:t>Démarche de </a:t>
            </a:r>
            <a:r>
              <a:rPr lang="en-US" sz="3300" dirty="0" err="1"/>
              <a:t>modèlisation</a:t>
            </a:r>
            <a:br>
              <a:rPr lang="en-US" sz="3300" dirty="0"/>
            </a:br>
            <a:r>
              <a:rPr lang="en-US" sz="3300" dirty="0" err="1"/>
              <a:t>Modèles</a:t>
            </a:r>
            <a:r>
              <a:rPr lang="en-US" sz="3300" dirty="0"/>
              <a:t> </a:t>
            </a:r>
            <a:endParaRPr lang="fr-FR" sz="3300" dirty="0"/>
          </a:p>
        </p:txBody>
      </p:sp>
      <p:sp>
        <p:nvSpPr>
          <p:cNvPr id="4" name="Espace réservé du numéro de diapositive 3">
            <a:extLst>
              <a:ext uri="{FF2B5EF4-FFF2-40B4-BE49-F238E27FC236}">
                <a16:creationId xmlns:a16="http://schemas.microsoft.com/office/drawing/2014/main" id="{797EAFB5-9054-08AE-F60D-BCC61F9812FD}"/>
              </a:ext>
            </a:extLst>
          </p:cNvPr>
          <p:cNvSpPr>
            <a:spLocks noGrp="1"/>
          </p:cNvSpPr>
          <p:nvPr>
            <p:ph type="sldNum" sz="quarter" idx="12"/>
          </p:nvPr>
        </p:nvSpPr>
        <p:spPr>
          <a:xfrm>
            <a:off x="10276321" y="6309360"/>
            <a:ext cx="771089" cy="365125"/>
          </a:xfrm>
        </p:spPr>
        <p:txBody>
          <a:bodyPr>
            <a:normAutofit/>
          </a:bodyPr>
          <a:lstStyle/>
          <a:p>
            <a:pPr>
              <a:spcAft>
                <a:spcPts val="600"/>
              </a:spcAft>
            </a:pPr>
            <a:fld id="{6D22F896-40B5-4ADD-8801-0D06FADFA095}" type="slidenum">
              <a:rPr lang="en-US" smtClean="0"/>
              <a:pPr>
                <a:spcAft>
                  <a:spcPts val="600"/>
                </a:spcAft>
              </a:pPr>
              <a:t>9</a:t>
            </a:fld>
            <a:endParaRPr lang="en-US"/>
          </a:p>
        </p:txBody>
      </p:sp>
      <p:graphicFrame>
        <p:nvGraphicFramePr>
          <p:cNvPr id="6" name="Diagramme 5">
            <a:extLst>
              <a:ext uri="{FF2B5EF4-FFF2-40B4-BE49-F238E27FC236}">
                <a16:creationId xmlns:a16="http://schemas.microsoft.com/office/drawing/2014/main" id="{A233E353-6116-3C33-CCAA-B5F7B03BFCBF}"/>
              </a:ext>
            </a:extLst>
          </p:cNvPr>
          <p:cNvGraphicFramePr/>
          <p:nvPr>
            <p:extLst>
              <p:ext uri="{D42A27DB-BD31-4B8C-83A1-F6EECF244321}">
                <p14:modId xmlns:p14="http://schemas.microsoft.com/office/powerpoint/2010/main" val="751112648"/>
              </p:ext>
            </p:extLst>
          </p:nvPr>
        </p:nvGraphicFramePr>
        <p:xfrm>
          <a:off x="1141413" y="2249488"/>
          <a:ext cx="9906000" cy="35417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10421676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{469703B7-7171-0042-89F0-20C6F077AB0C}tf10001122</Template>
  <TotalTime>9811</TotalTime>
  <Words>1418</Words>
  <Application>Microsoft Macintosh PowerPoint</Application>
  <PresentationFormat>Grand écran</PresentationFormat>
  <Paragraphs>240</Paragraphs>
  <Slides>31</Slides>
  <Notes>0</Notes>
  <HiddenSlides>0</HiddenSlides>
  <MMClips>0</MMClips>
  <ScaleCrop>false</ScaleCrop>
  <HeadingPairs>
    <vt:vector size="6" baseType="variant">
      <vt:variant>
        <vt:lpstr>Polices utilisées</vt:lpstr>
      </vt:variant>
      <vt:variant>
        <vt:i4>7</vt:i4>
      </vt:variant>
      <vt:variant>
        <vt:lpstr>Thème</vt:lpstr>
      </vt:variant>
      <vt:variant>
        <vt:i4>1</vt:i4>
      </vt:variant>
      <vt:variant>
        <vt:lpstr>Titres des diapositives</vt:lpstr>
      </vt:variant>
      <vt:variant>
        <vt:i4>31</vt:i4>
      </vt:variant>
    </vt:vector>
  </HeadingPairs>
  <TitlesOfParts>
    <vt:vector size="39" baseType="lpstr">
      <vt:lpstr>Arial</vt:lpstr>
      <vt:lpstr>Calibri</vt:lpstr>
      <vt:lpstr>Calibri,Bold</vt:lpstr>
      <vt:lpstr>DIN Condensed</vt:lpstr>
      <vt:lpstr>Inter</vt:lpstr>
      <vt:lpstr>Menlo</vt:lpstr>
      <vt:lpstr>Tw Cen MT</vt:lpstr>
      <vt:lpstr>Circuit</vt:lpstr>
      <vt:lpstr>Projet 7 </vt:lpstr>
      <vt:lpstr>Sommaire  </vt:lpstr>
      <vt:lpstr>Présentation PowerPoint</vt:lpstr>
      <vt:lpstr>PRESENTATION  du jeu de données</vt:lpstr>
      <vt:lpstr>Analyse des données  Analyse de la target</vt:lpstr>
      <vt:lpstr>Feature engineering  Création du dataframe final </vt:lpstr>
      <vt:lpstr>Feature engineering </vt:lpstr>
      <vt:lpstr>Démarche de modèlisation Modèle de référence</vt:lpstr>
      <vt:lpstr>Démarche de modèlisation Modèles </vt:lpstr>
      <vt:lpstr>Démarche de modèlisation Modèles </vt:lpstr>
      <vt:lpstr>Démarche de modèlisation Modèles  TRACKINg MLFLOW  Enregistrement et suivi des modeles  </vt:lpstr>
      <vt:lpstr>Démarche de modèlisation Modèles  TRACKINg MLFLOW  Metrics et hyperparametres</vt:lpstr>
      <vt:lpstr>Démarche de modèlisation Modèles  Affichage des résultats</vt:lpstr>
      <vt:lpstr>Démarche de modèlisation Modèles    Calcul du seuil de score personnalisé</vt:lpstr>
      <vt:lpstr>Démarche de modèlisation choix du Modèle</vt:lpstr>
      <vt:lpstr>Démarche de modèlisation choix du Modèle</vt:lpstr>
      <vt:lpstr>Modele : Metriques utilisées </vt:lpstr>
      <vt:lpstr>Modèle : Processus de rééquilibrage</vt:lpstr>
      <vt:lpstr>Feature importance des modeles </vt:lpstr>
      <vt:lpstr>Feature importance globale du modèle choisi</vt:lpstr>
      <vt:lpstr>Pipeline de deploiement</vt:lpstr>
      <vt:lpstr>Pipeline de déploiement </vt:lpstr>
      <vt:lpstr>Pipeline de déploiement Script Yaml Git Action  </vt:lpstr>
      <vt:lpstr>DEPLOIEMENT DE L’API et du dashboard Test de l’API via Pytest </vt:lpstr>
      <vt:lpstr>DEPLOIEMENT DE L’API et du dashboard Requête prédiction  </vt:lpstr>
      <vt:lpstr>Pipeline de deploiement</vt:lpstr>
      <vt:lpstr>Pipeline de déploiement Dashboard</vt:lpstr>
      <vt:lpstr>Pipeline de déploiement Dashboard</vt:lpstr>
      <vt:lpstr>DATA DRIFT</vt:lpstr>
      <vt:lpstr>Conclusion </vt:lpstr>
      <vt:lpstr>Merci pour votre écoute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PRojet 2 </dc:title>
  <dc:creator>Microsoft Office User</dc:creator>
  <cp:lastModifiedBy>Xavier Parisot</cp:lastModifiedBy>
  <cp:revision>40</cp:revision>
  <dcterms:created xsi:type="dcterms:W3CDTF">2023-01-03T09:16:52Z</dcterms:created>
  <dcterms:modified xsi:type="dcterms:W3CDTF">2023-09-14T14:15:47Z</dcterms:modified>
</cp:coreProperties>
</file>